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4" r:id="rId5"/>
    <p:sldMasterId id="2147483956" r:id="rId6"/>
  </p:sldMasterIdLst>
  <p:notesMasterIdLst>
    <p:notesMasterId r:id="rId54"/>
  </p:notesMasterIdLst>
  <p:handoutMasterIdLst>
    <p:handoutMasterId r:id="rId55"/>
  </p:handoutMasterIdLst>
  <p:sldIdLst>
    <p:sldId id="385" r:id="rId7"/>
    <p:sldId id="394" r:id="rId8"/>
    <p:sldId id="286" r:id="rId9"/>
    <p:sldId id="310" r:id="rId10"/>
    <p:sldId id="259" r:id="rId11"/>
    <p:sldId id="387" r:id="rId12"/>
    <p:sldId id="388" r:id="rId13"/>
    <p:sldId id="288" r:id="rId14"/>
    <p:sldId id="407" r:id="rId15"/>
    <p:sldId id="429" r:id="rId16"/>
    <p:sldId id="457" r:id="rId17"/>
    <p:sldId id="465" r:id="rId18"/>
    <p:sldId id="466" r:id="rId19"/>
    <p:sldId id="467" r:id="rId20"/>
    <p:sldId id="461" r:id="rId21"/>
    <p:sldId id="462" r:id="rId22"/>
    <p:sldId id="468" r:id="rId23"/>
    <p:sldId id="471" r:id="rId24"/>
    <p:sldId id="469" r:id="rId25"/>
    <p:sldId id="470" r:id="rId26"/>
    <p:sldId id="472" r:id="rId27"/>
    <p:sldId id="464" r:id="rId28"/>
    <p:sldId id="473" r:id="rId29"/>
    <p:sldId id="491" r:id="rId30"/>
    <p:sldId id="474" r:id="rId31"/>
    <p:sldId id="475" r:id="rId32"/>
    <p:sldId id="476" r:id="rId33"/>
    <p:sldId id="477" r:id="rId34"/>
    <p:sldId id="478" r:id="rId35"/>
    <p:sldId id="479" r:id="rId36"/>
    <p:sldId id="480" r:id="rId37"/>
    <p:sldId id="481" r:id="rId38"/>
    <p:sldId id="486" r:id="rId39"/>
    <p:sldId id="489" r:id="rId40"/>
    <p:sldId id="490" r:id="rId41"/>
    <p:sldId id="463" r:id="rId42"/>
    <p:sldId id="482" r:id="rId43"/>
    <p:sldId id="485" r:id="rId44"/>
    <p:sldId id="484" r:id="rId45"/>
    <p:sldId id="483" r:id="rId46"/>
    <p:sldId id="492" r:id="rId47"/>
    <p:sldId id="493" r:id="rId48"/>
    <p:sldId id="494" r:id="rId49"/>
    <p:sldId id="496" r:id="rId50"/>
    <p:sldId id="495" r:id="rId51"/>
    <p:sldId id="497" r:id="rId52"/>
    <p:sldId id="351" r:id="rId53"/>
  </p:sldIdLst>
  <p:sldSz cx="9144000" cy="5143500" type="screen16x9"/>
  <p:notesSz cx="6805613" cy="9944100"/>
  <p:embeddedFontLst>
    <p:embeddedFont>
      <p:font typeface="Calibri" panose="020F0502020204030204" pitchFamily="34" charset="0"/>
      <p:regular r:id="rId56"/>
      <p:bold r:id="rId57"/>
      <p:italic r:id="rId58"/>
      <p:boldItalic r:id="rId59"/>
    </p:embeddedFont>
    <p:embeddedFont>
      <p:font typeface="RR Pioneer" panose="020B0604020202020204" charset="0"/>
      <p:regular r:id="rId60"/>
      <p:bold r:id="rId61"/>
      <p:italic r:id="rId62"/>
      <p:boldItalic r:id="rId63"/>
    </p:embeddedFont>
    <p:embeddedFont>
      <p:font typeface="RR Pioneer Light Condensed" panose="020B0604020202020204" charset="0"/>
      <p:regular r:id="rId64"/>
    </p:embeddedFont>
    <p:embeddedFont>
      <p:font typeface="RR Pioneer Bold" panose="020B0604020202020204" charset="0"/>
      <p:bold r:id="rId65"/>
    </p:embeddedFont>
    <p:embeddedFont>
      <p:font typeface="RR Pioneer UltraLight Condensed" panose="020B0604020202020204" charset="0"/>
      <p:regular r:id="rId66"/>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What's New" id="{90F4D5CE-AA4F-4445-B49B-D7AA20DBE8BF}">
          <p14:sldIdLst>
            <p14:sldId id="385"/>
            <p14:sldId id="394"/>
            <p14:sldId id="286"/>
            <p14:sldId id="310"/>
            <p14:sldId id="259"/>
            <p14:sldId id="387"/>
            <p14:sldId id="388"/>
            <p14:sldId id="288"/>
            <p14:sldId id="407"/>
            <p14:sldId id="429"/>
            <p14:sldId id="457"/>
            <p14:sldId id="465"/>
            <p14:sldId id="466"/>
            <p14:sldId id="467"/>
            <p14:sldId id="461"/>
            <p14:sldId id="462"/>
            <p14:sldId id="468"/>
            <p14:sldId id="471"/>
            <p14:sldId id="469"/>
            <p14:sldId id="470"/>
            <p14:sldId id="472"/>
            <p14:sldId id="464"/>
            <p14:sldId id="473"/>
            <p14:sldId id="491"/>
            <p14:sldId id="474"/>
            <p14:sldId id="475"/>
            <p14:sldId id="476"/>
            <p14:sldId id="477"/>
            <p14:sldId id="478"/>
            <p14:sldId id="479"/>
            <p14:sldId id="480"/>
            <p14:sldId id="481"/>
            <p14:sldId id="486"/>
            <p14:sldId id="489"/>
            <p14:sldId id="490"/>
            <p14:sldId id="463"/>
            <p14:sldId id="482"/>
            <p14:sldId id="485"/>
            <p14:sldId id="484"/>
            <p14:sldId id="483"/>
            <p14:sldId id="492"/>
            <p14:sldId id="493"/>
            <p14:sldId id="494"/>
            <p14:sldId id="496"/>
            <p14:sldId id="495"/>
            <p14:sldId id="497"/>
            <p14:sldId id="351"/>
          </p14:sldIdLst>
        </p14:section>
      </p14:sectionLst>
    </p:ext>
    <p:ext uri="{EFAFB233-063F-42B5-8137-9DF3F51BA10A}">
      <p15:sldGuideLst xmlns:p15="http://schemas.microsoft.com/office/powerpoint/2012/main">
        <p15:guide id="1" pos="2449"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Machin" initials="MM" lastIdx="15" clrIdx="0">
    <p:extLst>
      <p:ext uri="{19B8F6BF-5375-455C-9EA6-DF929625EA0E}">
        <p15:presenceInfo xmlns:p15="http://schemas.microsoft.com/office/powerpoint/2012/main" userId="S-1-5-21-4262781408-143029780-3762105106-1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88"/>
    <a:srgbClr val="4F97F8"/>
    <a:srgbClr val="ED4391"/>
    <a:srgbClr val="3B3A3A"/>
    <a:srgbClr val="EFEFF4"/>
    <a:srgbClr val="E6E6E6"/>
    <a:srgbClr val="C8C7CC"/>
    <a:srgbClr val="404040"/>
    <a:srgbClr val="52C0BE"/>
    <a:srgbClr val="8E4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1" autoAdjust="0"/>
    <p:restoredTop sz="95111" autoAdjust="0"/>
  </p:normalViewPr>
  <p:slideViewPr>
    <p:cSldViewPr snapToGrid="0">
      <p:cViewPr varScale="1">
        <p:scale>
          <a:sx n="166" d="100"/>
          <a:sy n="166" d="100"/>
        </p:scale>
        <p:origin x="437" y="96"/>
      </p:cViewPr>
      <p:guideLst>
        <p:guide pos="2449"/>
        <p:guide orient="horz" pos="1620"/>
      </p:guideLst>
    </p:cSldViewPr>
  </p:slideViewPr>
  <p:outlineViewPr>
    <p:cViewPr>
      <p:scale>
        <a:sx n="33" d="100"/>
        <a:sy n="33" d="100"/>
      </p:scale>
      <p:origin x="0" y="-28736"/>
    </p:cViewPr>
  </p:outlineViewPr>
  <p:notesTextViewPr>
    <p:cViewPr>
      <p:scale>
        <a:sx n="3" d="2"/>
        <a:sy n="3" d="2"/>
      </p:scale>
      <p:origin x="0" y="0"/>
    </p:cViewPr>
  </p:notesTextViewPr>
  <p:sorterViewPr>
    <p:cViewPr>
      <p:scale>
        <a:sx n="100" d="100"/>
        <a:sy n="100" d="100"/>
      </p:scale>
      <p:origin x="0" y="-4512"/>
    </p:cViewPr>
  </p:sorterViewPr>
  <p:notesViewPr>
    <p:cSldViewPr snapToGrid="0" showGuides="1">
      <p:cViewPr varScale="1">
        <p:scale>
          <a:sx n="76" d="100"/>
          <a:sy n="76" d="100"/>
        </p:scale>
        <p:origin x="2754" y="3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Master" Target="slideMasters/slideMaster1.xml"/><Relationship Id="rId61" Type="http://schemas.openxmlformats.org/officeDocument/2006/relationships/font" Target="fonts/font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4.fntdata"/><Relationship Id="rId67"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openxmlformats.org/officeDocument/2006/relationships/font" Target="fonts/font7.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5.fntdata"/><Relationship Id="rId65" Type="http://schemas.openxmlformats.org/officeDocument/2006/relationships/font" Target="fonts/font10.fntdata"/><Relationship Id="rId10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5709" tIns="47854" rIns="95709" bIns="47854" rtlCol="0" anchor="b"/>
          <a:lstStyle>
            <a:lvl1pPr algn="r">
              <a:defRPr sz="1300"/>
            </a:lvl1pPr>
          </a:lstStyle>
          <a:p>
            <a:fld id="{FA10B9D1-6A67-4F21-8011-30CAA4C67194}" type="slidenum">
              <a:rPr lang="en-GB" smtClean="0"/>
              <a:t>‹#›</a:t>
            </a:fld>
            <a:endParaRPr lang="en-GB"/>
          </a:p>
        </p:txBody>
      </p:sp>
    </p:spTree>
    <p:extLst>
      <p:ext uri="{BB962C8B-B14F-4D97-AF65-F5344CB8AC3E}">
        <p14:creationId xmlns:p14="http://schemas.microsoft.com/office/powerpoint/2010/main" val="5396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5709" tIns="47854" rIns="95709" bIns="47854" rtlCol="0"/>
          <a:lstStyle>
            <a:lvl1pPr algn="l">
              <a:defRPr sz="13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5709" tIns="47854" rIns="95709" bIns="47854" rtlCol="0"/>
          <a:lstStyle>
            <a:lvl1pPr algn="r">
              <a:defRPr sz="1300"/>
            </a:lvl1pPr>
          </a:lstStyle>
          <a:p>
            <a:fld id="{F0C97406-1CCB-4617-AA56-4A8880DBEAF0}" type="datetimeFigureOut">
              <a:rPr lang="en-GB" smtClean="0"/>
              <a:t>28/07/2020</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5709" tIns="47854" rIns="95709" bIns="47854" rtlCol="0" anchor="ctr"/>
          <a:lstStyle/>
          <a:p>
            <a:endParaRPr lang="en-GB"/>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5709" tIns="47854" rIns="95709" bIns="478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5709" tIns="47854" rIns="95709" bIns="47854" rtlCol="0" anchor="b"/>
          <a:lstStyle>
            <a:lvl1pPr algn="l">
              <a:defRPr sz="13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5709" tIns="47854" rIns="95709" bIns="47854" rtlCol="0" anchor="b"/>
          <a:lstStyle>
            <a:lvl1pPr algn="r">
              <a:defRPr sz="1300"/>
            </a:lvl1pPr>
          </a:lstStyle>
          <a:p>
            <a:fld id="{57B6AAE9-A8BC-48FD-92FA-80EC32FDAD2D}" type="slidenum">
              <a:rPr lang="en-GB" smtClean="0"/>
              <a:t>‹#›</a:t>
            </a:fld>
            <a:endParaRPr lang="en-GB"/>
          </a:p>
        </p:txBody>
      </p:sp>
    </p:spTree>
    <p:extLst>
      <p:ext uri="{BB962C8B-B14F-4D97-AF65-F5344CB8AC3E}">
        <p14:creationId xmlns:p14="http://schemas.microsoft.com/office/powerpoint/2010/main" val="196322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42</a:t>
            </a:fld>
            <a:endParaRPr lang="en-GB"/>
          </a:p>
        </p:txBody>
      </p:sp>
    </p:spTree>
    <p:extLst>
      <p:ext uri="{BB962C8B-B14F-4D97-AF65-F5344CB8AC3E}">
        <p14:creationId xmlns:p14="http://schemas.microsoft.com/office/powerpoint/2010/main" val="239045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43</a:t>
            </a:fld>
            <a:endParaRPr lang="en-GB"/>
          </a:p>
        </p:txBody>
      </p:sp>
    </p:spTree>
    <p:extLst>
      <p:ext uri="{BB962C8B-B14F-4D97-AF65-F5344CB8AC3E}">
        <p14:creationId xmlns:p14="http://schemas.microsoft.com/office/powerpoint/2010/main" val="253683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44</a:t>
            </a:fld>
            <a:endParaRPr lang="en-GB"/>
          </a:p>
        </p:txBody>
      </p:sp>
    </p:spTree>
    <p:extLst>
      <p:ext uri="{BB962C8B-B14F-4D97-AF65-F5344CB8AC3E}">
        <p14:creationId xmlns:p14="http://schemas.microsoft.com/office/powerpoint/2010/main" val="287190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45</a:t>
            </a:fld>
            <a:endParaRPr lang="en-GB"/>
          </a:p>
        </p:txBody>
      </p:sp>
    </p:spTree>
    <p:extLst>
      <p:ext uri="{BB962C8B-B14F-4D97-AF65-F5344CB8AC3E}">
        <p14:creationId xmlns:p14="http://schemas.microsoft.com/office/powerpoint/2010/main" val="380383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B6AAE9-A8BC-48FD-92FA-80EC32FDAD2D}" type="slidenum">
              <a:rPr lang="en-GB" smtClean="0"/>
              <a:t>46</a:t>
            </a:fld>
            <a:endParaRPr lang="en-GB"/>
          </a:p>
        </p:txBody>
      </p:sp>
    </p:spTree>
    <p:extLst>
      <p:ext uri="{BB962C8B-B14F-4D97-AF65-F5344CB8AC3E}">
        <p14:creationId xmlns:p14="http://schemas.microsoft.com/office/powerpoint/2010/main" val="303911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RR 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84" y="1672590"/>
            <a:ext cx="719435" cy="1170652"/>
          </a:xfrm>
          <a:prstGeom prst="rect">
            <a:avLst/>
          </a:prstGeom>
        </p:spPr>
      </p:pic>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 xmlns:a16="http://schemas.microsoft.com/office/drawing/2014/main" id="{36293E33-6628-408A-9DBE-9570A9D8D9A7}"/>
              </a:ext>
            </a:extLst>
          </p:cNvPr>
          <p:cNvSpPr/>
          <p:nvPr userDrawn="1"/>
        </p:nvSpPr>
        <p:spPr>
          <a:xfrm>
            <a:off x="0" y="0"/>
            <a:ext cx="1231900" cy="10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935923" y="1526105"/>
            <a:ext cx="531907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Standard presentation</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935923" y="2003435"/>
            <a:ext cx="5319077" cy="333366"/>
          </a:xfrm>
          <a:prstGeom prst="rect">
            <a:avLst/>
          </a:prstGeom>
        </p:spPr>
        <p:txBody>
          <a:bodyPr/>
          <a:lstStyle>
            <a:lvl1pPr marL="0" indent="0">
              <a:buNone/>
              <a:defRPr sz="2000">
                <a:solidFill>
                  <a:schemeClr val="tx2"/>
                </a:solidFill>
                <a:latin typeface="RR Pioneer" panose="020B0503050201040103" pitchFamily="34" charset="0"/>
                <a:cs typeface="Arial" panose="020B0604020202020204" pitchFamily="34" charset="0"/>
              </a:defRPr>
            </a:lvl1pPr>
          </a:lstStyle>
          <a:p>
            <a:pPr lvl="0"/>
            <a:r>
              <a:rPr lang="en-US" dirty="0"/>
              <a:t>Presentation sub-title</a:t>
            </a:r>
            <a:endParaRPr lang="en-GB" dirty="0"/>
          </a:p>
        </p:txBody>
      </p:sp>
      <p:sp>
        <p:nvSpPr>
          <p:cNvPr id="22" name="Text Placeholder 18">
            <a:extLst>
              <a:ext uri="{FF2B5EF4-FFF2-40B4-BE49-F238E27FC236}">
                <a16:creationId xmlns="" xmlns:a16="http://schemas.microsoft.com/office/drawing/2014/main" id="{9A983F41-D3FD-4E15-BD9F-EAE3A8037EFB}"/>
              </a:ext>
            </a:extLst>
          </p:cNvPr>
          <p:cNvSpPr>
            <a:spLocks noGrp="1"/>
          </p:cNvSpPr>
          <p:nvPr>
            <p:ph type="body" sz="quarter" idx="12" hasCustomPrompt="1"/>
          </p:nvPr>
        </p:nvSpPr>
        <p:spPr>
          <a:xfrm>
            <a:off x="2935923" y="2563670"/>
            <a:ext cx="5319077" cy="250461"/>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Author Name, Job Title</a:t>
            </a:r>
            <a:endParaRPr lang="en-GB" dirty="0"/>
          </a:p>
        </p:txBody>
      </p:sp>
      <p:sp>
        <p:nvSpPr>
          <p:cNvPr id="23" name="Text Placeholder 18">
            <a:extLst>
              <a:ext uri="{FF2B5EF4-FFF2-40B4-BE49-F238E27FC236}">
                <a16:creationId xmlns="" xmlns:a16="http://schemas.microsoft.com/office/drawing/2014/main" id="{F6D4537E-02BA-4044-A3E6-F6F14EA7127F}"/>
              </a:ext>
            </a:extLst>
          </p:cNvPr>
          <p:cNvSpPr>
            <a:spLocks noGrp="1"/>
          </p:cNvSpPr>
          <p:nvPr>
            <p:ph type="body" sz="quarter" idx="13" hasCustomPrompt="1"/>
          </p:nvPr>
        </p:nvSpPr>
        <p:spPr>
          <a:xfrm>
            <a:off x="2935923" y="2782737"/>
            <a:ext cx="5319077" cy="349593"/>
          </a:xfrm>
          <a:prstGeom prst="rect">
            <a:avLst/>
          </a:prstGeom>
        </p:spPr>
        <p:txBody>
          <a:bodyPr/>
          <a:lstStyle>
            <a:lvl1pPr marL="0" indent="0">
              <a:buNone/>
              <a:defRPr sz="1000">
                <a:solidFill>
                  <a:schemeClr val="bg1"/>
                </a:solidFill>
                <a:latin typeface="RR Pioneer" panose="020B0503050201040103" pitchFamily="34" charset="0"/>
              </a:defRPr>
            </a:lvl1pPr>
          </a:lstStyle>
          <a:p>
            <a:pPr lvl="0"/>
            <a:r>
              <a:rPr lang="en-US" dirty="0"/>
              <a:t>XX Month XXXX</a:t>
            </a:r>
          </a:p>
        </p:txBody>
      </p:sp>
      <p:sp>
        <p:nvSpPr>
          <p:cNvPr id="5" name="Text Placeholder 4">
            <a:extLst>
              <a:ext uri="{FF2B5EF4-FFF2-40B4-BE49-F238E27FC236}">
                <a16:creationId xmlns="" xmlns:a16="http://schemas.microsoft.com/office/drawing/2014/main" id="{40224BB6-6785-1746-83F2-7FF5D261DD36}"/>
              </a:ext>
            </a:extLst>
          </p:cNvPr>
          <p:cNvSpPr>
            <a:spLocks noGrp="1"/>
          </p:cNvSpPr>
          <p:nvPr>
            <p:ph type="body" sz="quarter" idx="16" hasCustomPrompt="1"/>
          </p:nvPr>
        </p:nvSpPr>
        <p:spPr>
          <a:xfrm>
            <a:off x="2935288" y="3635375"/>
            <a:ext cx="5011737" cy="1508125"/>
          </a:xfrm>
        </p:spPr>
        <p:txBody>
          <a:bodyPr>
            <a:normAutofit/>
          </a:bodyPr>
          <a:lstStyle>
            <a:lvl1pPr marL="0" indent="0">
              <a:buNone/>
              <a:defRPr sz="800" b="0" i="0">
                <a:solidFill>
                  <a:srgbClr val="666666"/>
                </a:solidFill>
                <a:latin typeface="RR Pioneer Light Condensed" panose="020B0306050201060103" pitchFamily="34" charset="0"/>
              </a:defRPr>
            </a:lvl1pPr>
            <a:lvl2pPr marL="342900" indent="0">
              <a:buNone/>
              <a:defRPr sz="800" b="0" i="0">
                <a:latin typeface="RR Pioneer Light Condensed" panose="020B0306050201060103" pitchFamily="34" charset="0"/>
              </a:defRPr>
            </a:lvl2pPr>
            <a:lvl3pPr marL="685800" indent="0">
              <a:buNone/>
              <a:defRPr sz="800" b="0" i="0">
                <a:latin typeface="RR Pioneer Light Condensed" panose="020B0306050201060103" pitchFamily="34" charset="0"/>
              </a:defRPr>
            </a:lvl3pPr>
            <a:lvl4pPr marL="1028700" indent="0">
              <a:buNone/>
              <a:defRPr sz="800" b="0" i="0">
                <a:latin typeface="RR Pioneer Light Condensed" panose="020B0306050201060103" pitchFamily="34" charset="0"/>
              </a:defRPr>
            </a:lvl4pPr>
            <a:lvl5pPr marL="1371600" indent="0">
              <a:buNone/>
              <a:defRPr sz="800" b="0" i="0">
                <a:latin typeface="RR Pioneer Light Condensed" panose="020B0306050201060103" pitchFamily="34" charset="0"/>
              </a:defRPr>
            </a:lvl5pPr>
          </a:lstStyle>
          <a:p>
            <a:pPr lvl="0"/>
            <a:r>
              <a:rPr lang="en-US" dirty="0"/>
              <a:t>Statement</a:t>
            </a:r>
            <a:endParaRPr lang="en-GB" dirty="0"/>
          </a:p>
        </p:txBody>
      </p:sp>
    </p:spTree>
    <p:extLst>
      <p:ext uri="{BB962C8B-B14F-4D97-AF65-F5344CB8AC3E}">
        <p14:creationId xmlns:p14="http://schemas.microsoft.com/office/powerpoint/2010/main" val="92247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7115769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3118641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566825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9747736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
        <p:nvSpPr>
          <p:cNvPr id="13" name="Rectangle 12"/>
          <p:cNvSpPr/>
          <p:nvPr/>
        </p:nvSpPr>
        <p:spPr>
          <a:xfrm>
            <a:off x="852653"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4682003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R 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5766" y="1666663"/>
            <a:ext cx="712469" cy="1159317"/>
          </a:xfrm>
          <a:prstGeom prst="rect">
            <a:avLst/>
          </a:prstGeom>
        </p:spPr>
      </p:pic>
      <p:sp>
        <p:nvSpPr>
          <p:cNvPr id="9" name="Text Placeholder 9">
            <a:extLst>
              <a:ext uri="{FF2B5EF4-FFF2-40B4-BE49-F238E27FC236}">
                <a16:creationId xmlns="" xmlns:a16="http://schemas.microsoft.com/office/drawing/2014/main" id="{E735F910-CDBF-4A01-BCD3-5B8645B710BF}"/>
              </a:ext>
            </a:extLst>
          </p:cNvPr>
          <p:cNvSpPr>
            <a:spLocks noGrp="1"/>
          </p:cNvSpPr>
          <p:nvPr>
            <p:ph type="body" sz="quarter" idx="18" hasCustomPrompt="1"/>
          </p:nvPr>
        </p:nvSpPr>
        <p:spPr>
          <a:xfrm>
            <a:off x="502444" y="3813948"/>
            <a:ext cx="8139113" cy="956490"/>
          </a:xfrm>
          <a:prstGeom prst="rect">
            <a:avLst/>
          </a:prstGeom>
        </p:spPr>
        <p:txBody>
          <a:bodyPr>
            <a:noAutofit/>
          </a:bodyPr>
          <a:lstStyle>
            <a:lvl1pPr marL="0" indent="0" algn="ctr" defTabSz="685800" rtl="0" eaLnBrk="1" latinLnBrk="0" hangingPunct="1">
              <a:lnSpc>
                <a:spcPct val="90000"/>
              </a:lnSpc>
              <a:buFont typeface="Arial" panose="020B0604020202020204" pitchFamily="34" charset="0"/>
              <a:buNone/>
              <a:defRPr lang="en-US" sz="1500" kern="1200" smtClean="0">
                <a:solidFill>
                  <a:schemeClr val="bg1"/>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Short copy</a:t>
            </a:r>
            <a:endParaRPr lang="en-GB" dirty="0"/>
          </a:p>
        </p:txBody>
      </p:sp>
    </p:spTree>
    <p:extLst>
      <p:ext uri="{BB962C8B-B14F-4D97-AF65-F5344CB8AC3E}">
        <p14:creationId xmlns:p14="http://schemas.microsoft.com/office/powerpoint/2010/main" val="360651075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R Section 1">
    <p:bg>
      <p:bgPr>
        <a:solidFill>
          <a:schemeClr val="tx2"/>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8607555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R Section 2">
    <p:bg>
      <p:bgPr>
        <a:solidFill>
          <a:srgbClr val="004A5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02</a:t>
            </a:r>
            <a:endParaRPr lang="en-GB" dirty="0"/>
          </a:p>
        </p:txBody>
      </p:sp>
      <p:sp>
        <p:nvSpPr>
          <p:cNvPr id="8" name="TextBox 7">
            <a:extLst>
              <a:ext uri="{FF2B5EF4-FFF2-40B4-BE49-F238E27FC236}">
                <a16:creationId xmlns="" xmlns:a16="http://schemas.microsoft.com/office/drawing/2014/main" id="{998FD5E6-E11F-3B45-AB39-17AA77441CDD}"/>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41154818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R Section 3">
    <p:bg>
      <p:bgPr>
        <a:solidFill>
          <a:srgbClr val="9F00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03</a:t>
            </a:r>
            <a:endParaRPr lang="en-GB" dirty="0"/>
          </a:p>
        </p:txBody>
      </p:sp>
      <p:sp>
        <p:nvSpPr>
          <p:cNvPr id="8" name="TextBox 7">
            <a:extLst>
              <a:ext uri="{FF2B5EF4-FFF2-40B4-BE49-F238E27FC236}">
                <a16:creationId xmlns="" xmlns:a16="http://schemas.microsoft.com/office/drawing/2014/main" id="{71A28651-25B7-834C-A93C-10DAAB8ABC70}"/>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5939289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R Section 5">
    <p:bg>
      <p:bgPr>
        <a:solidFill>
          <a:srgbClr val="034F00"/>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3980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05</a:t>
            </a:r>
            <a:endParaRPr lang="en-GB" dirty="0"/>
          </a:p>
        </p:txBody>
      </p:sp>
      <p:sp>
        <p:nvSpPr>
          <p:cNvPr id="8" name="TextBox 7">
            <a:extLst>
              <a:ext uri="{FF2B5EF4-FFF2-40B4-BE49-F238E27FC236}">
                <a16:creationId xmlns="" xmlns:a16="http://schemas.microsoft.com/office/drawing/2014/main" id="{E2E0B648-3128-274A-B559-AE457B3028B8}"/>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67032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7_RR Section 1">
    <p:bg>
      <p:bgPr>
        <a:solidFill>
          <a:schemeClr val="tx1"/>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bg2"/>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bg2"/>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70280" y="863590"/>
            <a:ext cx="1526540" cy="1656090"/>
          </a:xfrm>
          <a:prstGeom prst="rect">
            <a:avLst/>
          </a:prstGeom>
        </p:spPr>
        <p:txBody>
          <a:bodyPr/>
          <a:lstStyle>
            <a:lvl1pPr marL="0" indent="0" algn="r">
              <a:buNone/>
              <a:defRPr sz="11000">
                <a:solidFill>
                  <a:schemeClr val="bg2"/>
                </a:solidFill>
                <a:latin typeface="RR Pioneer UltraLight Condensed" panose="020B0206030201060103" pitchFamily="34" charset="0"/>
              </a:defRPr>
            </a:lvl1pPr>
          </a:lstStyle>
          <a:p>
            <a:pPr lvl="0"/>
            <a:r>
              <a:rPr lang="en-US" dirty="0"/>
              <a:t>01</a:t>
            </a:r>
            <a:endParaRPr lang="en-GB" dirty="0"/>
          </a:p>
        </p:txBody>
      </p:sp>
      <p:sp>
        <p:nvSpPr>
          <p:cNvPr id="9" name="TextBox 8"/>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3649056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R Section 6">
    <p:bg>
      <p:bgPr>
        <a:solidFill>
          <a:srgbClr val="880E4F"/>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 xmlns:a16="http://schemas.microsoft.com/office/drawing/2014/main" id="{AAEB490C-9F77-4B2B-895C-83B4F1D1AECE}"/>
              </a:ext>
            </a:extLst>
          </p:cNvPr>
          <p:cNvSpPr>
            <a:spLocks noGrp="1"/>
          </p:cNvSpPr>
          <p:nvPr>
            <p:ph type="body" sz="quarter" idx="10" hasCustomPrompt="1"/>
          </p:nvPr>
        </p:nvSpPr>
        <p:spPr>
          <a:xfrm>
            <a:off x="2874963" y="982980"/>
            <a:ext cx="4371657" cy="518595"/>
          </a:xfrm>
          <a:prstGeom prst="rect">
            <a:avLst/>
          </a:prstGeom>
        </p:spPr>
        <p:txBody>
          <a:bodyPr/>
          <a:lstStyle>
            <a:lvl1pPr marL="0" indent="0">
              <a:buNone/>
              <a:defRPr sz="3200">
                <a:solidFill>
                  <a:schemeClr val="tx1"/>
                </a:solidFill>
                <a:latin typeface="RR Pioneer Bold" panose="020B0803050201040103" pitchFamily="34" charset="0"/>
              </a:defRPr>
            </a:lvl1pPr>
          </a:lstStyle>
          <a:p>
            <a:pPr lvl="0"/>
            <a:r>
              <a:rPr lang="en-US" dirty="0"/>
              <a:t>Text</a:t>
            </a:r>
            <a:endParaRPr lang="en-GB" dirty="0"/>
          </a:p>
        </p:txBody>
      </p:sp>
      <p:sp>
        <p:nvSpPr>
          <p:cNvPr id="21" name="Text Placeholder 18">
            <a:extLst>
              <a:ext uri="{FF2B5EF4-FFF2-40B4-BE49-F238E27FC236}">
                <a16:creationId xmlns="" xmlns:a16="http://schemas.microsoft.com/office/drawing/2014/main" id="{E3CE3681-E8B1-4106-9D5C-28AD774CA346}"/>
              </a:ext>
            </a:extLst>
          </p:cNvPr>
          <p:cNvSpPr>
            <a:spLocks noGrp="1"/>
          </p:cNvSpPr>
          <p:nvPr>
            <p:ph type="body" sz="quarter" idx="11" hasCustomPrompt="1"/>
          </p:nvPr>
        </p:nvSpPr>
        <p:spPr>
          <a:xfrm>
            <a:off x="2874963" y="1460310"/>
            <a:ext cx="4371657" cy="1252410"/>
          </a:xfrm>
          <a:prstGeom prst="rect">
            <a:avLst/>
          </a:prstGeom>
        </p:spPr>
        <p:txBody>
          <a:bodyPr/>
          <a:lstStyle>
            <a:lvl1pPr marL="0" indent="0">
              <a:buNone/>
              <a:defRPr sz="1400">
                <a:solidFill>
                  <a:schemeClr val="tx1"/>
                </a:solidFill>
                <a:latin typeface="RR Pioneer" panose="020B0503050201040103" pitchFamily="34" charset="0"/>
              </a:defRPr>
            </a:lvl1pPr>
          </a:lstStyle>
          <a:p>
            <a:pPr lvl="0"/>
            <a:r>
              <a:rPr lang="en-US" dirty="0"/>
              <a:t>Section sub-title</a:t>
            </a:r>
            <a:endParaRPr lang="en-GB" dirty="0"/>
          </a:p>
        </p:txBody>
      </p:sp>
      <p:sp>
        <p:nvSpPr>
          <p:cNvPr id="5" name="Freeform: Shape 4">
            <a:extLst>
              <a:ext uri="{FF2B5EF4-FFF2-40B4-BE49-F238E27FC236}">
                <a16:creationId xmlns="" xmlns:a16="http://schemas.microsoft.com/office/drawing/2014/main" id="{A6A4F63B-A2C9-4CC5-A890-0D2BCAD93838}"/>
              </a:ext>
            </a:extLst>
          </p:cNvPr>
          <p:cNvSpPr/>
          <p:nvPr userDrawn="1"/>
        </p:nvSpPr>
        <p:spPr>
          <a:xfrm>
            <a:off x="335280" y="952500"/>
            <a:ext cx="1973580" cy="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 xmlns:a16="http://schemas.microsoft.com/office/drawing/2014/main" id="{0C1995E9-D051-4B86-AF60-82559505D964}"/>
              </a:ext>
            </a:extLst>
          </p:cNvPr>
          <p:cNvSpPr/>
          <p:nvPr userDrawn="1"/>
        </p:nvSpPr>
        <p:spPr>
          <a:xfrm>
            <a:off x="2964180" y="952500"/>
            <a:ext cx="5844540" cy="76200"/>
          </a:xfrm>
          <a:custGeom>
            <a:avLst/>
            <a:gdLst>
              <a:gd name="connsiteX0" fmla="*/ 0 w 1973580"/>
              <a:gd name="connsiteY0" fmla="*/ 0 h 0"/>
              <a:gd name="connsiteX1" fmla="*/ 1973580 w 1973580"/>
              <a:gd name="connsiteY1" fmla="*/ 0 h 0"/>
            </a:gdLst>
            <a:ahLst/>
            <a:cxnLst>
              <a:cxn ang="0">
                <a:pos x="connsiteX0" y="connsiteY0"/>
              </a:cxn>
              <a:cxn ang="0">
                <a:pos x="connsiteX1" y="connsiteY1"/>
              </a:cxn>
            </a:cxnLst>
            <a:rect l="l" t="t" r="r" b="b"/>
            <a:pathLst>
              <a:path w="1973580">
                <a:moveTo>
                  <a:pt x="0" y="0"/>
                </a:moveTo>
                <a:lnTo>
                  <a:pt x="197358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8">
            <a:extLst>
              <a:ext uri="{FF2B5EF4-FFF2-40B4-BE49-F238E27FC236}">
                <a16:creationId xmlns="" xmlns:a16="http://schemas.microsoft.com/office/drawing/2014/main" id="{AAEB490C-9F77-4B2B-895C-83B4F1D1AECE}"/>
              </a:ext>
            </a:extLst>
          </p:cNvPr>
          <p:cNvSpPr>
            <a:spLocks noGrp="1"/>
          </p:cNvSpPr>
          <p:nvPr>
            <p:ph type="body" sz="quarter" idx="17" hasCustomPrompt="1"/>
          </p:nvPr>
        </p:nvSpPr>
        <p:spPr>
          <a:xfrm>
            <a:off x="955040" y="863590"/>
            <a:ext cx="1526540" cy="1656090"/>
          </a:xfrm>
          <a:prstGeom prst="rect">
            <a:avLst/>
          </a:prstGeom>
        </p:spPr>
        <p:txBody>
          <a:bodyPr/>
          <a:lstStyle>
            <a:lvl1pPr marL="0" indent="0" algn="r">
              <a:buNone/>
              <a:defRPr sz="11000">
                <a:solidFill>
                  <a:schemeClr val="tx1"/>
                </a:solidFill>
                <a:latin typeface="RR Pioneer UltraLight Condensed" panose="020B0206030201060103" pitchFamily="34" charset="0"/>
              </a:defRPr>
            </a:lvl1pPr>
          </a:lstStyle>
          <a:p>
            <a:pPr lvl="0"/>
            <a:r>
              <a:rPr lang="en-US" dirty="0"/>
              <a:t>06</a:t>
            </a:r>
            <a:endParaRPr lang="en-GB" dirty="0"/>
          </a:p>
        </p:txBody>
      </p:sp>
      <p:sp>
        <p:nvSpPr>
          <p:cNvPr id="8" name="TextBox 7">
            <a:extLst>
              <a:ext uri="{FF2B5EF4-FFF2-40B4-BE49-F238E27FC236}">
                <a16:creationId xmlns="" xmlns:a16="http://schemas.microsoft.com/office/drawing/2014/main" id="{ABA56BE3-C5D3-0E4A-BBFB-678098C66B53}"/>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tx1"/>
                </a:solidFill>
                <a:latin typeface="RR Pioneer Bold" panose="020B0803050201040103" pitchFamily="34" charset="0"/>
              </a:rPr>
              <a:pPr algn="r"/>
              <a:t>‹#›</a:t>
            </a:fld>
            <a:endParaRPr lang="en-GB" sz="800" dirty="0">
              <a:solidFill>
                <a:schemeClr val="tx1"/>
              </a:solidFill>
              <a:latin typeface="RR Pioneer Bold" panose="020B0803050201040103" pitchFamily="34" charset="0"/>
            </a:endParaRPr>
          </a:p>
        </p:txBody>
      </p:sp>
    </p:spTree>
    <p:extLst>
      <p:ext uri="{BB962C8B-B14F-4D97-AF65-F5344CB8AC3E}">
        <p14:creationId xmlns:p14="http://schemas.microsoft.com/office/powerpoint/2010/main" val="33161570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edium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a16="http://schemas.microsoft.com/office/drawing/2014/main" xmlns=""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a16="http://schemas.microsoft.com/office/drawing/2014/main" xmlns=""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2563656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dium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a16="http://schemas.microsoft.com/office/drawing/2014/main" xmlns=""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a16="http://schemas.microsoft.com/office/drawing/2014/main" xmlns=""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a16="http://schemas.microsoft.com/office/drawing/2014/main" xmlns=""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811251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R Text 1">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7F79DFE6-CFA5-477C-AEC5-887EEF30C7EC}"/>
              </a:ext>
            </a:extLst>
          </p:cNvPr>
          <p:cNvSpPr>
            <a:spLocks noGrp="1"/>
          </p:cNvSpPr>
          <p:nvPr>
            <p:ph type="title" hasCustomPrompt="1"/>
          </p:nvPr>
        </p:nvSpPr>
        <p:spPr>
          <a:xfrm>
            <a:off x="2971885" y="950436"/>
            <a:ext cx="5836835" cy="695484"/>
          </a:xfrm>
          <a:prstGeom prst="rect">
            <a:avLst/>
          </a:prstGeom>
        </p:spPr>
        <p:txBody>
          <a:bodyPr lIns="0" tIns="0" rIns="0" bIns="0" anchor="t">
            <a:normAutofit/>
          </a:bodyPr>
          <a:lstStyle>
            <a:lvl1pPr marL="0" indent="0">
              <a:buNone/>
              <a:defRPr sz="1800">
                <a:solidFill>
                  <a:schemeClr val="bg2"/>
                </a:solidFill>
                <a:latin typeface="RR Pioneer Bold" panose="020B0803050201040103" pitchFamily="34" charset="0"/>
              </a:defRPr>
            </a:lvl1pPr>
          </a:lstStyle>
          <a:p>
            <a:r>
              <a:rPr lang="en-US" dirty="0"/>
              <a:t>Intro text</a:t>
            </a:r>
            <a:endParaRPr lang="en-GB" dirty="0"/>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GB" sz="1500" kern="1200" dirty="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marL="0" lvl="0" indent="0" algn="l" defTabSz="685800" rtl="0" eaLnBrk="1" latinLnBrk="0" hangingPunct="1">
              <a:lnSpc>
                <a:spcPct val="90000"/>
              </a:lnSpc>
              <a:spcBef>
                <a:spcPts val="750"/>
              </a:spcBef>
              <a:buFont typeface="Arial" panose="020B0604020202020204" pitchFamily="34" charset="0"/>
              <a:buNone/>
            </a:pPr>
            <a:r>
              <a:rPr lang="en-US" dirty="0"/>
              <a:t>Text over one column</a:t>
            </a:r>
            <a:endParaRPr lang="en-GB" dirty="0"/>
          </a:p>
        </p:txBody>
      </p:sp>
      <p:sp>
        <p:nvSpPr>
          <p:cNvPr id="5" name="Text Placeholder 4">
            <a:extLst>
              <a:ext uri="{FF2B5EF4-FFF2-40B4-BE49-F238E27FC236}">
                <a16:creationId xmlns="" xmlns:a16="http://schemas.microsoft.com/office/drawing/2014/main" id="{AB3B9182-7B1B-4746-8146-EAC173E26B74}"/>
              </a:ext>
            </a:extLst>
          </p:cNvPr>
          <p:cNvSpPr>
            <a:spLocks noGrp="1"/>
          </p:cNvSpPr>
          <p:nvPr>
            <p:ph type="body" sz="quarter" idx="11"/>
          </p:nvPr>
        </p:nvSpPr>
        <p:spPr>
          <a:xfrm>
            <a:off x="2971885" y="1880816"/>
            <a:ext cx="5836835" cy="26257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 xmlns:a16="http://schemas.microsoft.com/office/drawing/2014/main" id="{26838262-4B9C-7943-84BF-C087279D6E9C}"/>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26874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R Text 2">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04681208-DD42-455B-A86B-AAB9F9B60427}"/>
              </a:ext>
            </a:extLst>
          </p:cNvPr>
          <p:cNvSpPr/>
          <p:nvPr userDrawn="1"/>
        </p:nvSpPr>
        <p:spPr>
          <a:xfrm>
            <a:off x="2274898" y="0"/>
            <a:ext cx="6869102" cy="5143500"/>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955675"/>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Smaller text for longer sections of copy</a:t>
            </a:r>
            <a:endParaRPr lang="en-GB" dirty="0"/>
          </a:p>
        </p:txBody>
      </p:sp>
      <p:sp>
        <p:nvSpPr>
          <p:cNvPr id="12" name="Content Placeholder 2">
            <a:extLst>
              <a:ext uri="{FF2B5EF4-FFF2-40B4-BE49-F238E27FC236}">
                <a16:creationId xmlns="" xmlns:a16="http://schemas.microsoft.com/office/drawing/2014/main" id="{ABC6105F-6C59-5947-BBC6-DB893D68A668}"/>
              </a:ext>
            </a:extLst>
          </p:cNvPr>
          <p:cNvSpPr>
            <a:spLocks noGrp="1"/>
          </p:cNvSpPr>
          <p:nvPr>
            <p:ph sz="quarter" idx="11" hasCustomPrompt="1"/>
          </p:nvPr>
        </p:nvSpPr>
        <p:spPr>
          <a:xfrm>
            <a:off x="2971885" y="950913"/>
            <a:ext cx="5302165" cy="3382962"/>
          </a:xfrm>
        </p:spPr>
        <p:txBody>
          <a:bodyPr lIns="0" tIns="0" rIns="0" bIns="0" numCol="2" spcCol="230400">
            <a:normAutofit/>
          </a:bodyPr>
          <a:lstStyle>
            <a:lvl1pPr marL="0" indent="0">
              <a:buNone/>
              <a:defRPr sz="1000"/>
            </a:lvl1pPr>
          </a:lstStyle>
          <a:p>
            <a:pPr lvl="0"/>
            <a:r>
              <a:rPr lang="en-US" dirty="0"/>
              <a:t>Please change first paragraph to RR Pioneer Bold 10 </a:t>
            </a:r>
            <a:r>
              <a:rPr lang="en-US" dirty="0" err="1"/>
              <a:t>pt</a:t>
            </a:r>
            <a:r>
              <a:rPr lang="en-US" dirty="0"/>
              <a:t> in blue.</a:t>
            </a:r>
          </a:p>
          <a:p>
            <a:r>
              <a:rPr lang="en-GB" dirty="0"/>
              <a:t>2 column layout.</a:t>
            </a:r>
          </a:p>
          <a:p>
            <a:r>
              <a:rPr lang="en-GB" dirty="0" err="1"/>
              <a:t>Fusce</a:t>
            </a:r>
            <a:r>
              <a:rPr lang="en-GB" dirty="0"/>
              <a:t> </a:t>
            </a:r>
            <a:r>
              <a:rPr lang="en-GB" dirty="0" err="1"/>
              <a:t>ut</a:t>
            </a:r>
            <a:r>
              <a:rPr lang="en-GB" dirty="0"/>
              <a:t> pharetra </a:t>
            </a:r>
            <a:r>
              <a:rPr lang="en-GB" dirty="0" err="1"/>
              <a:t>felis</a:t>
            </a:r>
            <a:r>
              <a:rPr lang="en-GB" dirty="0"/>
              <a:t>. </a:t>
            </a:r>
            <a:r>
              <a:rPr lang="en-GB" dirty="0" err="1"/>
              <a:t>Quisque</a:t>
            </a:r>
            <a:r>
              <a:rPr lang="en-GB" dirty="0"/>
              <a:t> </a:t>
            </a:r>
            <a:r>
              <a:rPr lang="en-GB" dirty="0" err="1"/>
              <a:t>pulvinar</a:t>
            </a:r>
            <a:r>
              <a:rPr lang="en-GB" dirty="0"/>
              <a:t> lorem </a:t>
            </a:r>
            <a:r>
              <a:rPr lang="en-GB" dirty="0" err="1"/>
              <a:t>arcu</a:t>
            </a:r>
            <a:r>
              <a:rPr lang="en-GB" dirty="0"/>
              <a:t>, </a:t>
            </a:r>
            <a:r>
              <a:rPr lang="en-GB" dirty="0" err="1"/>
              <a:t>ut</a:t>
            </a:r>
            <a:r>
              <a:rPr lang="en-GB" dirty="0"/>
              <a:t> </a:t>
            </a:r>
            <a:r>
              <a:rPr lang="en-GB" dirty="0" err="1"/>
              <a:t>aliquam</a:t>
            </a:r>
            <a:r>
              <a:rPr lang="en-GB" dirty="0"/>
              <a:t> </a:t>
            </a:r>
            <a:r>
              <a:rPr lang="en-GB" dirty="0" err="1"/>
              <a:t>augue</a:t>
            </a:r>
            <a:r>
              <a:rPr lang="en-GB" dirty="0"/>
              <a:t> </a:t>
            </a:r>
            <a:r>
              <a:rPr lang="en-GB" dirty="0" err="1"/>
              <a:t>euismod</a:t>
            </a:r>
            <a:r>
              <a:rPr lang="en-GB" dirty="0"/>
              <a:t> </a:t>
            </a:r>
            <a:r>
              <a:rPr lang="en-GB" dirty="0" err="1"/>
              <a:t>egestas</a:t>
            </a:r>
            <a:r>
              <a:rPr lang="en-GB" dirty="0"/>
              <a:t>. </a:t>
            </a:r>
            <a:r>
              <a:rPr lang="en-GB" dirty="0" err="1"/>
              <a:t>Nullam</a:t>
            </a:r>
            <a:r>
              <a:rPr lang="en-GB" dirty="0"/>
              <a:t> </a:t>
            </a:r>
            <a:r>
              <a:rPr lang="en-GB" dirty="0" err="1"/>
              <a:t>molestie</a:t>
            </a:r>
            <a:r>
              <a:rPr lang="en-GB" dirty="0"/>
              <a:t> </a:t>
            </a:r>
            <a:r>
              <a:rPr lang="en-GB" dirty="0" err="1"/>
              <a:t>augue</a:t>
            </a:r>
            <a:r>
              <a:rPr lang="en-GB" dirty="0"/>
              <a:t> ac </a:t>
            </a:r>
            <a:r>
              <a:rPr lang="en-GB" dirty="0" err="1"/>
              <a:t>enim</a:t>
            </a:r>
            <a:r>
              <a:rPr lang="en-GB" dirty="0"/>
              <a:t> </a:t>
            </a:r>
            <a:r>
              <a:rPr lang="en-GB" dirty="0" err="1"/>
              <a:t>fringilla</a:t>
            </a:r>
            <a:r>
              <a:rPr lang="en-GB" dirty="0"/>
              <a:t>, non </a:t>
            </a:r>
            <a:r>
              <a:rPr lang="en-GB" dirty="0" err="1"/>
              <a:t>ullamcorper</a:t>
            </a:r>
            <a:r>
              <a:rPr lang="en-GB" dirty="0"/>
              <a:t> </a:t>
            </a:r>
            <a:r>
              <a:rPr lang="en-GB" dirty="0" err="1"/>
              <a:t>eros</a:t>
            </a:r>
            <a:r>
              <a:rPr lang="en-GB" dirty="0"/>
              <a:t> </a:t>
            </a:r>
            <a:r>
              <a:rPr lang="en-GB" dirty="0" err="1"/>
              <a:t>faucibus</a:t>
            </a:r>
            <a:r>
              <a:rPr lang="en-GB" dirty="0"/>
              <a:t>. </a:t>
            </a:r>
            <a:r>
              <a:rPr lang="en-GB" dirty="0" err="1"/>
              <a:t>Morbi</a:t>
            </a:r>
            <a:r>
              <a:rPr lang="en-GB" dirty="0"/>
              <a:t> </a:t>
            </a:r>
            <a:r>
              <a:rPr lang="en-GB" dirty="0" err="1"/>
              <a:t>rhoncus</a:t>
            </a:r>
            <a:r>
              <a:rPr lang="en-GB" dirty="0"/>
              <a:t> pharetra </a:t>
            </a:r>
            <a:r>
              <a:rPr lang="en-GB" dirty="0" err="1"/>
              <a:t>nibh</a:t>
            </a:r>
            <a:r>
              <a:rPr lang="en-GB" dirty="0"/>
              <a:t>, at </a:t>
            </a:r>
            <a:r>
              <a:rPr lang="en-GB" dirty="0" err="1"/>
              <a:t>rutrum</a:t>
            </a:r>
            <a:r>
              <a:rPr lang="en-GB" dirty="0"/>
              <a:t> </a:t>
            </a:r>
            <a:r>
              <a:rPr lang="en-GB" dirty="0" err="1"/>
              <a:t>neque</a:t>
            </a:r>
            <a:r>
              <a:rPr lang="en-GB" dirty="0"/>
              <a:t> </a:t>
            </a:r>
            <a:r>
              <a:rPr lang="en-GB" dirty="0" err="1"/>
              <a:t>blandit</a:t>
            </a:r>
            <a:r>
              <a:rPr lang="en-GB" dirty="0"/>
              <a:t> </a:t>
            </a:r>
            <a:r>
              <a:rPr lang="en-GB" dirty="0" err="1"/>
              <a:t>porttitor</a:t>
            </a:r>
            <a:r>
              <a:rPr lang="en-GB" dirty="0"/>
              <a:t>. </a:t>
            </a:r>
          </a:p>
          <a:p>
            <a:r>
              <a:rPr lang="en-GB" dirty="0" err="1"/>
              <a:t>Aliquam</a:t>
            </a:r>
            <a:r>
              <a:rPr lang="en-GB" dirty="0"/>
              <a:t> </a:t>
            </a:r>
            <a:r>
              <a:rPr lang="en-GB" dirty="0" err="1"/>
              <a:t>molestie</a:t>
            </a:r>
            <a:r>
              <a:rPr lang="en-GB" dirty="0"/>
              <a:t> </a:t>
            </a:r>
            <a:r>
              <a:rPr lang="en-GB" dirty="0" err="1"/>
              <a:t>est</a:t>
            </a:r>
            <a:r>
              <a:rPr lang="en-GB" dirty="0"/>
              <a:t> quam, </a:t>
            </a:r>
            <a:r>
              <a:rPr lang="en-GB" dirty="0" err="1"/>
              <a:t>eget</a:t>
            </a:r>
            <a:r>
              <a:rPr lang="en-GB" dirty="0"/>
              <a:t> </a:t>
            </a:r>
            <a:r>
              <a:rPr lang="en-GB" dirty="0" err="1"/>
              <a:t>egestas</a:t>
            </a:r>
            <a:r>
              <a:rPr lang="en-GB" dirty="0"/>
              <a:t> </a:t>
            </a:r>
            <a:r>
              <a:rPr lang="en-GB" dirty="0" err="1"/>
              <a:t>erat</a:t>
            </a:r>
            <a:r>
              <a:rPr lang="en-GB" dirty="0"/>
              <a:t> </a:t>
            </a:r>
            <a:r>
              <a:rPr lang="en-GB" dirty="0" err="1"/>
              <a:t>fringilla</a:t>
            </a:r>
            <a:r>
              <a:rPr lang="en-GB" dirty="0"/>
              <a:t> </a:t>
            </a:r>
            <a:r>
              <a:rPr lang="en-GB" dirty="0" err="1"/>
              <a:t>eget</a:t>
            </a:r>
            <a:r>
              <a:rPr lang="en-GB" dirty="0"/>
              <a:t>. </a:t>
            </a:r>
            <a:r>
              <a:rPr lang="en-GB" dirty="0" err="1"/>
              <a:t>Mauris</a:t>
            </a:r>
            <a:r>
              <a:rPr lang="en-GB" dirty="0"/>
              <a:t> </a:t>
            </a:r>
            <a:r>
              <a:rPr lang="en-GB" dirty="0" err="1"/>
              <a:t>dapibus</a:t>
            </a:r>
            <a:r>
              <a:rPr lang="en-GB" dirty="0"/>
              <a:t>, ex </a:t>
            </a:r>
            <a:r>
              <a:rPr lang="en-GB" dirty="0" err="1"/>
              <a:t>ut</a:t>
            </a:r>
            <a:r>
              <a:rPr lang="en-GB" dirty="0"/>
              <a:t> </a:t>
            </a:r>
            <a:r>
              <a:rPr lang="en-GB" dirty="0" err="1"/>
              <a:t>fermentum</a:t>
            </a:r>
            <a:r>
              <a:rPr lang="en-GB" dirty="0"/>
              <a:t> </a:t>
            </a:r>
            <a:r>
              <a:rPr lang="en-GB" dirty="0" err="1"/>
              <a:t>dignissim</a:t>
            </a:r>
            <a:r>
              <a:rPr lang="en-GB" dirty="0"/>
              <a:t>, </a:t>
            </a:r>
            <a:r>
              <a:rPr lang="en-GB" dirty="0" err="1"/>
              <a:t>nibh</a:t>
            </a:r>
            <a:r>
              <a:rPr lang="en-GB" dirty="0"/>
              <a:t> </a:t>
            </a:r>
            <a:r>
              <a:rPr lang="en-GB" dirty="0" err="1"/>
              <a:t>elit</a:t>
            </a:r>
            <a:r>
              <a:rPr lang="en-GB" dirty="0"/>
              <a:t> </a:t>
            </a:r>
            <a:r>
              <a:rPr lang="en-GB" dirty="0" err="1"/>
              <a:t>congue</a:t>
            </a:r>
            <a:r>
              <a:rPr lang="en-GB" dirty="0"/>
              <a:t> libero, id </a:t>
            </a:r>
            <a:r>
              <a:rPr lang="en-GB" dirty="0" err="1"/>
              <a:t>suscipit</a:t>
            </a:r>
            <a:r>
              <a:rPr lang="en-GB" dirty="0"/>
              <a:t> </a:t>
            </a:r>
            <a:r>
              <a:rPr lang="en-GB" dirty="0" err="1"/>
              <a:t>nisl</a:t>
            </a:r>
            <a:r>
              <a:rPr lang="en-GB" dirty="0"/>
              <a:t> </a:t>
            </a:r>
            <a:r>
              <a:rPr lang="en-GB" dirty="0" err="1"/>
              <a:t>lectus</a:t>
            </a:r>
            <a:r>
              <a:rPr lang="en-GB" dirty="0"/>
              <a:t> </a:t>
            </a:r>
            <a:r>
              <a:rPr lang="en-GB" dirty="0" err="1"/>
              <a:t>sed</a:t>
            </a:r>
            <a:r>
              <a:rPr lang="en-GB" dirty="0"/>
              <a:t> </a:t>
            </a:r>
            <a:r>
              <a:rPr lang="en-GB" dirty="0" err="1"/>
              <a:t>sapien</a:t>
            </a:r>
            <a:r>
              <a:rPr lang="en-GB" dirty="0"/>
              <a:t>. </a:t>
            </a:r>
          </a:p>
          <a:p>
            <a:r>
              <a:rPr lang="en-GB" dirty="0" err="1"/>
              <a:t>Sed</a:t>
            </a:r>
            <a:r>
              <a:rPr lang="en-GB" dirty="0"/>
              <a:t> </a:t>
            </a:r>
            <a:r>
              <a:rPr lang="en-GB" dirty="0" err="1"/>
              <a:t>placerat</a:t>
            </a:r>
            <a:r>
              <a:rPr lang="en-GB" dirty="0"/>
              <a:t> quam ligula. </a:t>
            </a:r>
            <a:r>
              <a:rPr lang="en-GB" dirty="0" err="1"/>
              <a:t>Fusce</a:t>
            </a:r>
            <a:r>
              <a:rPr lang="en-GB" dirty="0"/>
              <a:t> </a:t>
            </a:r>
            <a:r>
              <a:rPr lang="en-GB" dirty="0" err="1"/>
              <a:t>quis</a:t>
            </a:r>
            <a:r>
              <a:rPr lang="en-GB" dirty="0"/>
              <a:t> </a:t>
            </a:r>
            <a:r>
              <a:rPr lang="en-GB" dirty="0" err="1"/>
              <a:t>augue</a:t>
            </a:r>
            <a:r>
              <a:rPr lang="en-GB" dirty="0"/>
              <a:t> ex. </a:t>
            </a:r>
            <a:r>
              <a:rPr lang="en-GB" dirty="0" err="1"/>
              <a:t>Duis</a:t>
            </a:r>
            <a:r>
              <a:rPr lang="en-GB" dirty="0"/>
              <a:t> </a:t>
            </a:r>
            <a:r>
              <a:rPr lang="en-GB" dirty="0" err="1"/>
              <a:t>purus</a:t>
            </a:r>
            <a:r>
              <a:rPr lang="en-GB" dirty="0"/>
              <a:t> magna, </a:t>
            </a:r>
            <a:r>
              <a:rPr lang="en-GB" dirty="0" err="1"/>
              <a:t>commodo</a:t>
            </a:r>
            <a:r>
              <a:rPr lang="en-GB" dirty="0"/>
              <a:t> in </a:t>
            </a:r>
            <a:r>
              <a:rPr lang="en-GB" dirty="0" err="1"/>
              <a:t>pellentesque</a:t>
            </a:r>
            <a:r>
              <a:rPr lang="en-GB" dirty="0"/>
              <a:t> a, </a:t>
            </a:r>
            <a:r>
              <a:rPr lang="en-GB" dirty="0" err="1"/>
              <a:t>accumsan</a:t>
            </a:r>
            <a:r>
              <a:rPr lang="en-GB" dirty="0"/>
              <a:t> </a:t>
            </a:r>
            <a:r>
              <a:rPr lang="en-GB" dirty="0" err="1"/>
              <a:t>eu</a:t>
            </a:r>
            <a:r>
              <a:rPr lang="en-GB" dirty="0"/>
              <a:t> </a:t>
            </a:r>
            <a:r>
              <a:rPr lang="en-GB" dirty="0" err="1"/>
              <a:t>velit</a:t>
            </a:r>
            <a:r>
              <a:rPr lang="en-GB" dirty="0"/>
              <a:t>.</a:t>
            </a:r>
          </a:p>
          <a:p>
            <a:r>
              <a:rPr lang="en-GB" dirty="0" err="1"/>
              <a:t>Fusce</a:t>
            </a:r>
            <a:r>
              <a:rPr lang="en-GB" dirty="0"/>
              <a:t> </a:t>
            </a:r>
            <a:r>
              <a:rPr lang="en-GB" dirty="0" err="1"/>
              <a:t>ut</a:t>
            </a:r>
            <a:r>
              <a:rPr lang="en-GB" dirty="0"/>
              <a:t> pharetra </a:t>
            </a:r>
            <a:r>
              <a:rPr lang="en-GB" dirty="0" err="1"/>
              <a:t>felis</a:t>
            </a:r>
            <a:r>
              <a:rPr lang="en-GB" dirty="0"/>
              <a:t>. </a:t>
            </a:r>
            <a:r>
              <a:rPr lang="en-GB" dirty="0" err="1"/>
              <a:t>Quisque</a:t>
            </a:r>
            <a:r>
              <a:rPr lang="en-GB" dirty="0"/>
              <a:t> </a:t>
            </a:r>
            <a:r>
              <a:rPr lang="en-GB" dirty="0" err="1"/>
              <a:t>pulvinar</a:t>
            </a:r>
            <a:r>
              <a:rPr lang="en-GB" dirty="0"/>
              <a:t> lorem </a:t>
            </a:r>
            <a:r>
              <a:rPr lang="en-GB" dirty="0" err="1"/>
              <a:t>arcu</a:t>
            </a:r>
            <a:r>
              <a:rPr lang="en-GB" dirty="0"/>
              <a:t>, </a:t>
            </a:r>
            <a:r>
              <a:rPr lang="en-GB" dirty="0" err="1"/>
              <a:t>ut</a:t>
            </a:r>
            <a:r>
              <a:rPr lang="en-GB" dirty="0"/>
              <a:t> </a:t>
            </a:r>
            <a:r>
              <a:rPr lang="en-GB" dirty="0" err="1"/>
              <a:t>aliquam</a:t>
            </a:r>
            <a:r>
              <a:rPr lang="en-GB" dirty="0"/>
              <a:t> </a:t>
            </a:r>
            <a:r>
              <a:rPr lang="en-GB" dirty="0" err="1"/>
              <a:t>augue</a:t>
            </a:r>
            <a:r>
              <a:rPr lang="en-GB" dirty="0"/>
              <a:t> </a:t>
            </a:r>
            <a:r>
              <a:rPr lang="en-GB" dirty="0" err="1"/>
              <a:t>euismod</a:t>
            </a:r>
            <a:r>
              <a:rPr lang="en-GB" dirty="0"/>
              <a:t> </a:t>
            </a:r>
            <a:r>
              <a:rPr lang="en-GB" dirty="0" err="1"/>
              <a:t>egestas</a:t>
            </a:r>
            <a:r>
              <a:rPr lang="en-GB" dirty="0"/>
              <a:t>. </a:t>
            </a:r>
            <a:r>
              <a:rPr lang="en-GB" dirty="0" err="1"/>
              <a:t>Nullam</a:t>
            </a:r>
            <a:r>
              <a:rPr lang="en-GB" dirty="0"/>
              <a:t> </a:t>
            </a:r>
            <a:r>
              <a:rPr lang="en-GB" dirty="0" err="1"/>
              <a:t>molestie</a:t>
            </a:r>
            <a:r>
              <a:rPr lang="en-GB" dirty="0"/>
              <a:t> </a:t>
            </a:r>
            <a:r>
              <a:rPr lang="en-GB" dirty="0" err="1"/>
              <a:t>augue</a:t>
            </a:r>
            <a:r>
              <a:rPr lang="en-GB" dirty="0"/>
              <a:t> ac </a:t>
            </a:r>
            <a:r>
              <a:rPr lang="en-GB" dirty="0" err="1"/>
              <a:t>enim</a:t>
            </a:r>
            <a:r>
              <a:rPr lang="en-GB" dirty="0"/>
              <a:t> </a:t>
            </a:r>
            <a:r>
              <a:rPr lang="en-GB" dirty="0" err="1"/>
              <a:t>fringilla</a:t>
            </a:r>
            <a:r>
              <a:rPr lang="en-GB" dirty="0"/>
              <a:t>, non </a:t>
            </a:r>
            <a:r>
              <a:rPr lang="en-GB" dirty="0" err="1"/>
              <a:t>ullamcorper</a:t>
            </a:r>
            <a:r>
              <a:rPr lang="en-GB" dirty="0"/>
              <a:t> </a:t>
            </a:r>
            <a:r>
              <a:rPr lang="en-GB" dirty="0" err="1"/>
              <a:t>eros</a:t>
            </a:r>
            <a:r>
              <a:rPr lang="en-GB" dirty="0"/>
              <a:t> </a:t>
            </a:r>
            <a:r>
              <a:rPr lang="en-GB" dirty="0" err="1"/>
              <a:t>faucibus</a:t>
            </a:r>
            <a:r>
              <a:rPr lang="en-GB" dirty="0"/>
              <a:t>. </a:t>
            </a:r>
            <a:r>
              <a:rPr lang="en-GB" dirty="0" err="1"/>
              <a:t>Morbi</a:t>
            </a:r>
            <a:r>
              <a:rPr lang="en-GB" dirty="0"/>
              <a:t> </a:t>
            </a:r>
            <a:r>
              <a:rPr lang="en-GB" dirty="0" err="1"/>
              <a:t>rhoncus</a:t>
            </a:r>
            <a:r>
              <a:rPr lang="en-GB" dirty="0"/>
              <a:t> pharetra </a:t>
            </a:r>
            <a:r>
              <a:rPr lang="en-GB" dirty="0" err="1"/>
              <a:t>nibh</a:t>
            </a:r>
            <a:r>
              <a:rPr lang="en-GB" dirty="0"/>
              <a:t>, at </a:t>
            </a:r>
            <a:r>
              <a:rPr lang="en-GB" dirty="0" err="1"/>
              <a:t>rutrum</a:t>
            </a:r>
            <a:r>
              <a:rPr lang="en-GB" dirty="0"/>
              <a:t> </a:t>
            </a:r>
            <a:r>
              <a:rPr lang="en-GB" dirty="0" err="1"/>
              <a:t>neque</a:t>
            </a:r>
            <a:r>
              <a:rPr lang="en-GB" dirty="0"/>
              <a:t> </a:t>
            </a:r>
            <a:r>
              <a:rPr lang="en-GB" dirty="0" err="1"/>
              <a:t>blandit</a:t>
            </a:r>
            <a:r>
              <a:rPr lang="en-GB" dirty="0"/>
              <a:t> </a:t>
            </a:r>
            <a:r>
              <a:rPr lang="en-GB" dirty="0" err="1"/>
              <a:t>porttitor</a:t>
            </a:r>
            <a:r>
              <a:rPr lang="en-GB" dirty="0"/>
              <a:t>. </a:t>
            </a:r>
          </a:p>
          <a:p>
            <a:r>
              <a:rPr lang="en-GB" dirty="0" err="1"/>
              <a:t>Aliquam</a:t>
            </a:r>
            <a:r>
              <a:rPr lang="en-GB" dirty="0"/>
              <a:t> </a:t>
            </a:r>
            <a:r>
              <a:rPr lang="en-GB" dirty="0" err="1"/>
              <a:t>molestie</a:t>
            </a:r>
            <a:r>
              <a:rPr lang="en-GB" dirty="0"/>
              <a:t> </a:t>
            </a:r>
            <a:r>
              <a:rPr lang="en-GB" dirty="0" err="1"/>
              <a:t>est</a:t>
            </a:r>
            <a:r>
              <a:rPr lang="en-GB" dirty="0"/>
              <a:t> quam, </a:t>
            </a:r>
            <a:r>
              <a:rPr lang="en-GB" dirty="0" err="1"/>
              <a:t>eget</a:t>
            </a:r>
            <a:r>
              <a:rPr lang="en-GB" dirty="0"/>
              <a:t> </a:t>
            </a:r>
            <a:r>
              <a:rPr lang="en-GB" dirty="0" err="1"/>
              <a:t>egestas</a:t>
            </a:r>
            <a:r>
              <a:rPr lang="en-GB" dirty="0"/>
              <a:t> </a:t>
            </a:r>
            <a:r>
              <a:rPr lang="en-GB" dirty="0" err="1"/>
              <a:t>erat</a:t>
            </a:r>
            <a:r>
              <a:rPr lang="en-GB" dirty="0"/>
              <a:t> </a:t>
            </a:r>
            <a:r>
              <a:rPr lang="en-GB" dirty="0" err="1"/>
              <a:t>fringilla</a:t>
            </a:r>
            <a:r>
              <a:rPr lang="en-GB" dirty="0"/>
              <a:t> </a:t>
            </a:r>
            <a:r>
              <a:rPr lang="en-GB" dirty="0" err="1"/>
              <a:t>eget</a:t>
            </a:r>
            <a:r>
              <a:rPr lang="en-GB" dirty="0"/>
              <a:t>. </a:t>
            </a:r>
            <a:r>
              <a:rPr lang="en-GB" dirty="0" err="1"/>
              <a:t>Mauris</a:t>
            </a:r>
            <a:r>
              <a:rPr lang="en-GB" dirty="0"/>
              <a:t> </a:t>
            </a:r>
            <a:r>
              <a:rPr lang="en-GB" dirty="0" err="1"/>
              <a:t>dapibus</a:t>
            </a:r>
            <a:r>
              <a:rPr lang="en-GB" dirty="0"/>
              <a:t>, ex </a:t>
            </a:r>
            <a:r>
              <a:rPr lang="en-GB" dirty="0" err="1"/>
              <a:t>ut</a:t>
            </a:r>
            <a:r>
              <a:rPr lang="en-GB" dirty="0"/>
              <a:t> </a:t>
            </a:r>
            <a:r>
              <a:rPr lang="en-GB" dirty="0" err="1"/>
              <a:t>fermentum</a:t>
            </a:r>
            <a:r>
              <a:rPr lang="en-GB" dirty="0"/>
              <a:t> </a:t>
            </a:r>
            <a:r>
              <a:rPr lang="en-GB" dirty="0" err="1"/>
              <a:t>dignissim</a:t>
            </a:r>
            <a:r>
              <a:rPr lang="en-GB" dirty="0"/>
              <a:t>, </a:t>
            </a:r>
            <a:r>
              <a:rPr lang="en-GB" dirty="0" err="1"/>
              <a:t>nibh</a:t>
            </a:r>
            <a:r>
              <a:rPr lang="en-GB" dirty="0"/>
              <a:t> </a:t>
            </a:r>
            <a:r>
              <a:rPr lang="en-GB" dirty="0" err="1"/>
              <a:t>elit</a:t>
            </a:r>
            <a:r>
              <a:rPr lang="en-GB" dirty="0"/>
              <a:t> </a:t>
            </a:r>
            <a:r>
              <a:rPr lang="en-GB" dirty="0" err="1"/>
              <a:t>congue</a:t>
            </a:r>
            <a:r>
              <a:rPr lang="en-GB" dirty="0"/>
              <a:t> libero, id </a:t>
            </a:r>
            <a:r>
              <a:rPr lang="en-GB" dirty="0" err="1"/>
              <a:t>suscipit</a:t>
            </a:r>
            <a:r>
              <a:rPr lang="en-GB" dirty="0"/>
              <a:t> </a:t>
            </a:r>
            <a:r>
              <a:rPr lang="en-GB" dirty="0" err="1"/>
              <a:t>nisl</a:t>
            </a:r>
            <a:r>
              <a:rPr lang="en-GB" dirty="0"/>
              <a:t> </a:t>
            </a:r>
            <a:r>
              <a:rPr lang="en-GB" dirty="0" err="1"/>
              <a:t>lectus</a:t>
            </a:r>
            <a:r>
              <a:rPr lang="en-GB" dirty="0"/>
              <a:t> </a:t>
            </a:r>
            <a:r>
              <a:rPr lang="en-GB" dirty="0" err="1"/>
              <a:t>sed</a:t>
            </a:r>
            <a:r>
              <a:rPr lang="en-GB" dirty="0"/>
              <a:t> </a:t>
            </a:r>
            <a:r>
              <a:rPr lang="en-GB" dirty="0" err="1"/>
              <a:t>sapien</a:t>
            </a:r>
            <a:r>
              <a:rPr lang="en-GB" dirty="0"/>
              <a:t>. </a:t>
            </a:r>
          </a:p>
          <a:p>
            <a:r>
              <a:rPr lang="en-GB" dirty="0" err="1"/>
              <a:t>Sed</a:t>
            </a:r>
            <a:r>
              <a:rPr lang="en-GB" dirty="0"/>
              <a:t> </a:t>
            </a:r>
            <a:r>
              <a:rPr lang="en-GB" dirty="0" err="1"/>
              <a:t>placerat</a:t>
            </a:r>
            <a:r>
              <a:rPr lang="en-GB" dirty="0"/>
              <a:t> quam ligula. </a:t>
            </a:r>
            <a:r>
              <a:rPr lang="en-GB" dirty="0" err="1"/>
              <a:t>Fusce</a:t>
            </a:r>
            <a:r>
              <a:rPr lang="en-GB" dirty="0"/>
              <a:t> </a:t>
            </a:r>
            <a:r>
              <a:rPr lang="en-GB" dirty="0" err="1"/>
              <a:t>quis</a:t>
            </a:r>
            <a:r>
              <a:rPr lang="en-GB" dirty="0"/>
              <a:t> </a:t>
            </a:r>
            <a:r>
              <a:rPr lang="en-GB" dirty="0" err="1"/>
              <a:t>augue</a:t>
            </a:r>
            <a:r>
              <a:rPr lang="en-GB" dirty="0"/>
              <a:t> ex. </a:t>
            </a:r>
            <a:r>
              <a:rPr lang="en-GB" dirty="0" err="1"/>
              <a:t>Duis</a:t>
            </a:r>
            <a:r>
              <a:rPr lang="en-GB" dirty="0"/>
              <a:t> </a:t>
            </a:r>
            <a:r>
              <a:rPr lang="en-GB" dirty="0" err="1"/>
              <a:t>purus</a:t>
            </a:r>
            <a:r>
              <a:rPr lang="en-GB" dirty="0"/>
              <a:t> magna, </a:t>
            </a:r>
            <a:r>
              <a:rPr lang="en-GB" dirty="0" err="1"/>
              <a:t>commodo</a:t>
            </a:r>
            <a:r>
              <a:rPr lang="en-GB" dirty="0"/>
              <a:t> in </a:t>
            </a:r>
            <a:r>
              <a:rPr lang="en-GB" dirty="0" err="1"/>
              <a:t>pellentesque</a:t>
            </a:r>
            <a:r>
              <a:rPr lang="en-GB" dirty="0"/>
              <a:t> a, </a:t>
            </a:r>
            <a:r>
              <a:rPr lang="en-GB" dirty="0" err="1"/>
              <a:t>accumsan</a:t>
            </a:r>
            <a:r>
              <a:rPr lang="en-GB" dirty="0"/>
              <a:t> </a:t>
            </a:r>
            <a:r>
              <a:rPr lang="en-GB" dirty="0" err="1"/>
              <a:t>eu</a:t>
            </a:r>
            <a:r>
              <a:rPr lang="en-GB" dirty="0"/>
              <a:t> </a:t>
            </a:r>
            <a:r>
              <a:rPr lang="en-GB" dirty="0" err="1"/>
              <a:t>velit</a:t>
            </a:r>
            <a:r>
              <a:rPr lang="en-GB" dirty="0"/>
              <a:t>.</a:t>
            </a:r>
          </a:p>
          <a:p>
            <a:endParaRPr lang="en-GB" dirty="0"/>
          </a:p>
          <a:p>
            <a:endParaRPr lang="en-GB" dirty="0"/>
          </a:p>
          <a:p>
            <a:endParaRPr lang="en-GB" dirty="0"/>
          </a:p>
        </p:txBody>
      </p:sp>
      <p:sp>
        <p:nvSpPr>
          <p:cNvPr id="6" name="TextBox 5">
            <a:extLst>
              <a:ext uri="{FF2B5EF4-FFF2-40B4-BE49-F238E27FC236}">
                <a16:creationId xmlns="" xmlns:a16="http://schemas.microsoft.com/office/drawing/2014/main" id="{0D2909CC-7DED-164A-81F5-9CFA2637F683}"/>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18434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R Diagram 2">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64B29D1-991B-4A1F-B583-59E14A11F7C5}"/>
              </a:ext>
            </a:extLst>
          </p:cNvPr>
          <p:cNvSpPr/>
          <p:nvPr userDrawn="1"/>
        </p:nvSpPr>
        <p:spPr>
          <a:xfrm>
            <a:off x="0" y="0"/>
            <a:ext cx="9144000" cy="4282067"/>
          </a:xfrm>
          <a:prstGeom prst="rect">
            <a:avLst/>
          </a:prstGeom>
          <a:solidFill>
            <a:srgbClr val="EF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 xmlns:a16="http://schemas.microsoft.com/office/drawing/2014/main" id="{DF36E5E1-919A-4580-8550-7C4BC1BCD083}"/>
              </a:ext>
            </a:extLst>
          </p:cNvPr>
          <p:cNvSpPr>
            <a:spLocks noGrp="1"/>
          </p:cNvSpPr>
          <p:nvPr>
            <p:ph type="title" hasCustomPrompt="1"/>
          </p:nvPr>
        </p:nvSpPr>
        <p:spPr>
          <a:xfrm>
            <a:off x="2298138" y="4282067"/>
            <a:ext cx="6845862" cy="861433"/>
          </a:xfrm>
          <a:prstGeom prst="roundRect">
            <a:avLst>
              <a:gd name="adj" fmla="val 0"/>
            </a:avLst>
          </a:prstGeom>
          <a:solidFill>
            <a:schemeClr val="tx1"/>
          </a:solidFill>
        </p:spPr>
        <p:txBody>
          <a:bodyPr lIns="360000" tIns="72000" rIns="72000" bIns="0" anchor="t"/>
          <a:lstStyle>
            <a:lvl1pPr>
              <a:defRPr sz="1800">
                <a:solidFill>
                  <a:schemeClr val="tx2"/>
                </a:solidFill>
                <a:latin typeface="RR Pioneer Bold" panose="020B0803050201040103" pitchFamily="34" charset="0"/>
              </a:defRPr>
            </a:lvl1pPr>
          </a:lstStyle>
          <a:p>
            <a:r>
              <a:rPr lang="en-US" dirty="0"/>
              <a:t>Title</a:t>
            </a:r>
            <a:endParaRPr lang="en-GB" dirty="0"/>
          </a:p>
        </p:txBody>
      </p:sp>
      <p:pic>
        <p:nvPicPr>
          <p:cNvPr id="8" name="Picture 7">
            <a:extLst>
              <a:ext uri="{FF2B5EF4-FFF2-40B4-BE49-F238E27FC236}">
                <a16:creationId xmlns="" xmlns:a16="http://schemas.microsoft.com/office/drawing/2014/main" id="{610AE5A4-5139-4038-9858-83E95B7FC3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1" name="TextBox 10">
            <a:extLst>
              <a:ext uri="{FF2B5EF4-FFF2-40B4-BE49-F238E27FC236}">
                <a16:creationId xmlns="" xmlns:a16="http://schemas.microsoft.com/office/drawing/2014/main" id="{470BC87B-F713-1D4F-9E4F-C5E5F54818E1}"/>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spTree>
    <p:extLst>
      <p:ext uri="{BB962C8B-B14F-4D97-AF65-F5344CB8AC3E}">
        <p14:creationId xmlns:p14="http://schemas.microsoft.com/office/powerpoint/2010/main" val="387863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jor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5" name="Rectangle 14"/>
          <p:cNvSpPr/>
          <p:nvPr userDrawn="1"/>
        </p:nvSpPr>
        <p:spPr>
          <a:xfrm>
            <a:off x="1518559" y="425486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668212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jor Enhancement - Mandatory Action">
    <p:spTree>
      <p:nvGrpSpPr>
        <p:cNvPr id="1" name=""/>
        <p:cNvGrpSpPr/>
        <p:nvPr/>
      </p:nvGrpSpPr>
      <p:grpSpPr>
        <a:xfrm>
          <a:off x="0" y="0"/>
          <a:ext cx="0" cy="0"/>
          <a:chOff x="0" y="0"/>
          <a:chExt cx="0" cy="0"/>
        </a:xfrm>
      </p:grpSpPr>
      <p:sp>
        <p:nvSpPr>
          <p:cNvPr id="15" name="Oval 14"/>
          <p:cNvSpPr/>
          <p:nvPr userDrawn="1"/>
        </p:nvSpPr>
        <p:spPr>
          <a:xfrm>
            <a:off x="311328" y="4128866"/>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6" name="Rectangle 15"/>
          <p:cNvSpPr/>
          <p:nvPr userDrawn="1"/>
        </p:nvSpPr>
        <p:spPr>
          <a:xfrm>
            <a:off x="359851" y="41287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7" name="Rectangle 16"/>
          <p:cNvSpPr/>
          <p:nvPr userDrawn="1"/>
        </p:nvSpPr>
        <p:spPr>
          <a:xfrm>
            <a:off x="1518559"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679016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Enhancement - Information only">
    <p:spTree>
      <p:nvGrpSpPr>
        <p:cNvPr id="1" name=""/>
        <p:cNvGrpSpPr/>
        <p:nvPr/>
      </p:nvGrpSpPr>
      <p:grpSpPr>
        <a:xfrm>
          <a:off x="0" y="0"/>
          <a:ext cx="0" cy="0"/>
          <a:chOff x="0" y="0"/>
          <a:chExt cx="0" cy="0"/>
        </a:xfrm>
      </p:grpSpPr>
      <p:sp>
        <p:nvSpPr>
          <p:cNvPr id="18" name="Oval 17"/>
          <p:cNvSpPr/>
          <p:nvPr userDrawn="1"/>
        </p:nvSpPr>
        <p:spPr>
          <a:xfrm>
            <a:off x="311328" y="4128718"/>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9" name="Rectangle 18"/>
          <p:cNvSpPr/>
          <p:nvPr userDrawn="1"/>
        </p:nvSpPr>
        <p:spPr>
          <a:xfrm>
            <a:off x="335590" y="4151430"/>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595447"/>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5" name="Rectangle 14"/>
          <p:cNvSpPr/>
          <p:nvPr userDrawn="1"/>
        </p:nvSpPr>
        <p:spPr>
          <a:xfrm>
            <a:off x="1518559" y="4256946"/>
            <a:ext cx="283644" cy="180000"/>
          </a:xfrm>
          <a:prstGeom prst="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8138245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edium Enhancement - Optional Action">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3F8D25FF-12DE-403E-AF55-F46AC3934934}"/>
              </a:ext>
            </a:extLst>
          </p:cNvPr>
          <p:cNvSpPr>
            <a:spLocks noGrp="1"/>
          </p:cNvSpPr>
          <p:nvPr>
            <p:ph type="body" sz="quarter" idx="10" hasCustomPrompt="1"/>
          </p:nvPr>
        </p:nvSpPr>
        <p:spPr>
          <a:xfrm>
            <a:off x="225033" y="908277"/>
            <a:ext cx="1786647" cy="550159"/>
          </a:xfrm>
          <a:prstGeom prst="rect">
            <a:avLst/>
          </a:prstGeom>
        </p:spPr>
        <p:txBody>
          <a:bodyPr>
            <a:noAutofit/>
          </a:bodyPr>
          <a:lstStyle>
            <a:lvl1pPr marL="0" indent="0" algn="l" defTabSz="685800" rtl="0" eaLnBrk="1" latinLnBrk="0" hangingPunct="1">
              <a:lnSpc>
                <a:spcPct val="90000"/>
              </a:lnSpc>
              <a:buFont typeface="Arial" panose="020B0604020202020204" pitchFamily="34" charset="0"/>
              <a:buNone/>
              <a:defRPr lang="en-US" sz="1500" kern="1200" smtClean="0">
                <a:solidFill>
                  <a:schemeClr val="tx2"/>
                </a:solidFill>
                <a:latin typeface="RR Pioneer Bold" panose="020B0803050201040103" pitchFamily="34" charset="0"/>
                <a:ea typeface="+mn-ea"/>
                <a:cs typeface="Arial" panose="020B0604020202020204" pitchFamily="34" charset="0"/>
              </a:defRPr>
            </a:lvl1pPr>
            <a:lvl2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2pPr>
            <a:lvl3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3pPr>
            <a:lvl4pPr indent="0" algn="l" defTabSz="685800" rtl="0" eaLnBrk="1" latinLnBrk="0" hangingPunct="1">
              <a:lnSpc>
                <a:spcPct val="90000"/>
              </a:lnSpc>
              <a:buFont typeface="Arial" panose="020B0604020202020204" pitchFamily="34" charset="0"/>
              <a:buNone/>
              <a:defRPr lang="en-US" sz="1500" kern="1200" smtClean="0">
                <a:solidFill>
                  <a:schemeClr val="tx1"/>
                </a:solidFill>
                <a:latin typeface="Arial" panose="020B0604020202020204" pitchFamily="34" charset="0"/>
                <a:ea typeface="+mn-ea"/>
                <a:cs typeface="Arial" panose="020B0604020202020204" pitchFamily="34" charset="0"/>
              </a:defRPr>
            </a:lvl4pPr>
            <a:lvl5pPr indent="0" algn="l" defTabSz="685800" rtl="0" eaLnBrk="1" latinLnBrk="0" hangingPunct="1">
              <a:lnSpc>
                <a:spcPct val="90000"/>
              </a:lnSpc>
              <a:buFont typeface="Arial" panose="020B0604020202020204" pitchFamily="34" charset="0"/>
              <a:buNone/>
              <a:defRPr lang="en-GB" sz="1500" kern="1200">
                <a:solidFill>
                  <a:schemeClr val="tx1"/>
                </a:solidFill>
                <a:latin typeface="Arial" panose="020B0604020202020204" pitchFamily="34" charset="0"/>
                <a:ea typeface="+mn-ea"/>
                <a:cs typeface="Arial" panose="020B0604020202020204" pitchFamily="34" charset="0"/>
              </a:defRPr>
            </a:lvl5pPr>
          </a:lstStyle>
          <a:p>
            <a:pPr lvl="0"/>
            <a:r>
              <a:rPr lang="en-US" dirty="0"/>
              <a:t>Image, text description</a:t>
            </a:r>
            <a:endParaRPr lang="en-GB" dirty="0"/>
          </a:p>
        </p:txBody>
      </p:sp>
      <p:sp>
        <p:nvSpPr>
          <p:cNvPr id="11" name="Text Placeholder 10">
            <a:extLst>
              <a:ext uri="{FF2B5EF4-FFF2-40B4-BE49-F238E27FC236}">
                <a16:creationId xmlns="" xmlns:a16="http://schemas.microsoft.com/office/drawing/2014/main" id="{9214A3E7-9991-BC45-AE16-566070CBBE07}"/>
              </a:ext>
            </a:extLst>
          </p:cNvPr>
          <p:cNvSpPr>
            <a:spLocks noGrp="1"/>
          </p:cNvSpPr>
          <p:nvPr>
            <p:ph type="body" sz="quarter" idx="38"/>
          </p:nvPr>
        </p:nvSpPr>
        <p:spPr>
          <a:xfrm>
            <a:off x="225425" y="1527175"/>
            <a:ext cx="1786255" cy="2601543"/>
          </a:xfrm>
        </p:spPr>
        <p:txBody>
          <a:bodyPr>
            <a:normAutofit/>
          </a:bodyPr>
          <a:lstStyle>
            <a:lvl1pPr>
              <a:defRPr sz="1200"/>
            </a:lvl1pPr>
            <a:lvl3pPr marL="685800" indent="0">
              <a:buNone/>
              <a:defRPr/>
            </a:lvl3pPr>
          </a:lstStyle>
          <a:p>
            <a:pPr lvl="0"/>
            <a:r>
              <a:rPr lang="en-US" dirty="0"/>
              <a:t>Edit Master text styles</a:t>
            </a:r>
          </a:p>
        </p:txBody>
      </p:sp>
      <p:sp>
        <p:nvSpPr>
          <p:cNvPr id="7" name="TextBox 6">
            <a:extLst>
              <a:ext uri="{FF2B5EF4-FFF2-40B4-BE49-F238E27FC236}">
                <a16:creationId xmlns="" xmlns:a16="http://schemas.microsoft.com/office/drawing/2014/main" id="{DED71A34-1A45-FD46-A729-D1CF943AEA5A}"/>
              </a:ext>
            </a:extLst>
          </p:cNvPr>
          <p:cNvSpPr txBox="1"/>
          <p:nvPr userDrawn="1"/>
        </p:nvSpPr>
        <p:spPr>
          <a:xfrm>
            <a:off x="43814" y="4729142"/>
            <a:ext cx="347237" cy="215444"/>
          </a:xfrm>
          <a:prstGeom prst="rect">
            <a:avLst/>
          </a:prstGeom>
          <a:noFill/>
        </p:spPr>
        <p:txBody>
          <a:bodyPr wrap="square" rtlCol="0">
            <a:spAutoFit/>
          </a:bodyPr>
          <a:lstStyle/>
          <a:p>
            <a:pPr algn="r"/>
            <a:fld id="{08E80C4F-F991-49D9-9709-D9215F6A9D89}" type="slidenum">
              <a:rPr lang="en-GB" sz="800" smtClean="0">
                <a:solidFill>
                  <a:schemeClr val="bg2"/>
                </a:solidFill>
                <a:latin typeface="RR Pioneer Bold" panose="020B0803050201040103" pitchFamily="34" charset="0"/>
              </a:rPr>
              <a:pPr algn="r"/>
              <a:t>‹#›</a:t>
            </a:fld>
            <a:endParaRPr lang="en-GB" sz="800" dirty="0">
              <a:solidFill>
                <a:schemeClr val="bg2"/>
              </a:solidFill>
              <a:latin typeface="RR Pioneer Bold" panose="020B0803050201040103" pitchFamily="34" charset="0"/>
            </a:endParaRPr>
          </a:p>
        </p:txBody>
      </p:sp>
      <p:grpSp>
        <p:nvGrpSpPr>
          <p:cNvPr id="6" name="Group 5"/>
          <p:cNvGrpSpPr/>
          <p:nvPr userDrawn="1"/>
        </p:nvGrpSpPr>
        <p:grpSpPr>
          <a:xfrm>
            <a:off x="311328" y="4128718"/>
            <a:ext cx="432000" cy="432148"/>
            <a:chOff x="8213787" y="827218"/>
            <a:chExt cx="432000" cy="432148"/>
          </a:xfrm>
        </p:grpSpPr>
        <p:sp>
          <p:nvSpPr>
            <p:cNvPr id="8" name="Oval 7"/>
            <p:cNvSpPr/>
            <p:nvPr/>
          </p:nvSpPr>
          <p:spPr>
            <a:xfrm>
              <a:off x="8213787" y="827366"/>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9" name="Rectangle 8"/>
            <p:cNvSpPr/>
            <p:nvPr/>
          </p:nvSpPr>
          <p:spPr>
            <a:xfrm>
              <a:off x="8262310" y="827218"/>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2" name="Group 11"/>
          <p:cNvGrpSpPr/>
          <p:nvPr userDrawn="1"/>
        </p:nvGrpSpPr>
        <p:grpSpPr>
          <a:xfrm>
            <a:off x="852653" y="4256946"/>
            <a:ext cx="616597" cy="180000"/>
            <a:chOff x="452438" y="770561"/>
            <a:chExt cx="870225" cy="215757"/>
          </a:xfrm>
          <a:solidFill>
            <a:srgbClr val="10069F"/>
          </a:solidFill>
        </p:grpSpPr>
        <p:sp>
          <p:nvSpPr>
            <p:cNvPr id="13" name="Rectangle 12"/>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Tree>
    <p:extLst>
      <p:ext uri="{BB962C8B-B14F-4D97-AF65-F5344CB8AC3E}">
        <p14:creationId xmlns:p14="http://schemas.microsoft.com/office/powerpoint/2010/main" val="1113606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831BEFE-1E90-4BB3-9346-5176BD8884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10" name="Freeform: Shape 9">
            <a:extLst>
              <a:ext uri="{FF2B5EF4-FFF2-40B4-BE49-F238E27FC236}">
                <a16:creationId xmlns="" xmlns:a16="http://schemas.microsoft.com/office/drawing/2014/main" id="{A43DCB37-4ED7-4852-8388-DD702887E0E4}"/>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R Pioneer Light Condensed" panose="020B0306050201060103" pitchFamily="34" charset="0"/>
            </a:endParaRPr>
          </a:p>
        </p:txBody>
      </p:sp>
      <p:sp>
        <p:nvSpPr>
          <p:cNvPr id="12" name="Freeform 6">
            <a:extLst>
              <a:ext uri="{FF2B5EF4-FFF2-40B4-BE49-F238E27FC236}">
                <a16:creationId xmlns="" xmlns:a16="http://schemas.microsoft.com/office/drawing/2014/main" id="{FE4DF39C-8D4E-4913-BE88-ADA0E30ADAE7}"/>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 xmlns:a16="http://schemas.microsoft.com/office/drawing/2014/main" id="{61A14AB2-7011-4747-A9E9-F8C00567565B}"/>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smtClean="0">
                <a:solidFill>
                  <a:schemeClr val="bg2"/>
                </a:solidFill>
                <a:latin typeface="RR Pioneer Light Condensed" panose="020B0306050201060103" pitchFamily="34" charset="0"/>
              </a:rPr>
              <a:t>© 2020 Rolls-Royce plc </a:t>
            </a:r>
          </a:p>
          <a:p>
            <a:pPr algn="l"/>
            <a:r>
              <a:rPr lang="en-GB" sz="750" dirty="0" smtClean="0">
                <a:solidFill>
                  <a:schemeClr val="bg2"/>
                </a:solidFill>
                <a:latin typeface="RR Pioneer Light Condensed" panose="020B0306050201060103" pitchFamily="34" charset="0"/>
              </a:rPr>
              <a:t>and/or its subsidiaries</a:t>
            </a:r>
          </a:p>
          <a:p>
            <a:pPr algn="l"/>
            <a:endParaRPr lang="en-GB" sz="750" dirty="0">
              <a:solidFill>
                <a:schemeClr val="bg2"/>
              </a:solidFill>
              <a:latin typeface="RR Pioneer Light Condensed" panose="020B0306050201060103" pitchFamily="34" charset="0"/>
            </a:endParaRPr>
          </a:p>
        </p:txBody>
      </p:sp>
      <p:sp>
        <p:nvSpPr>
          <p:cNvPr id="3" name="Text Placeholder 2">
            <a:extLst>
              <a:ext uri="{FF2B5EF4-FFF2-40B4-BE49-F238E27FC236}">
                <a16:creationId xmlns="" xmlns:a16="http://schemas.microsoft.com/office/drawing/2014/main" id="{9B9B4B42-DD00-5044-84D5-F9B600142401}"/>
              </a:ext>
            </a:extLst>
          </p:cNvPr>
          <p:cNvSpPr>
            <a:spLocks noGrp="1"/>
          </p:cNvSpPr>
          <p:nvPr>
            <p:ph type="body" idx="1"/>
          </p:nvPr>
        </p:nvSpPr>
        <p:spPr>
          <a:xfrm>
            <a:off x="2587752" y="1370013"/>
            <a:ext cx="5927598" cy="31471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GB" dirty="0"/>
          </a:p>
          <a:p>
            <a:pPr lvl="0"/>
            <a:endParaRPr lang="en-GB" dirty="0"/>
          </a:p>
        </p:txBody>
      </p:sp>
      <p:sp>
        <p:nvSpPr>
          <p:cNvPr id="4" name="Title Placeholder 3">
            <a:extLst>
              <a:ext uri="{FF2B5EF4-FFF2-40B4-BE49-F238E27FC236}">
                <a16:creationId xmlns="" xmlns:a16="http://schemas.microsoft.com/office/drawing/2014/main" id="{648077B2-7371-1C4C-9D56-A07D6261B333}"/>
              </a:ext>
            </a:extLst>
          </p:cNvPr>
          <p:cNvSpPr>
            <a:spLocks noGrp="1"/>
          </p:cNvSpPr>
          <p:nvPr>
            <p:ph type="title"/>
          </p:nvPr>
        </p:nvSpPr>
        <p:spPr>
          <a:xfrm>
            <a:off x="2587752" y="274638"/>
            <a:ext cx="5927598"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10593650"/>
      </p:ext>
    </p:extLst>
  </p:cSld>
  <p:clrMap bg1="dk1" tx1="lt1" bg2="dk2" tx2="lt2" accent1="accent1" accent2="accent2" accent3="accent3" accent4="accent4" accent5="accent5" accent6="accent6" hlink="hlink" folHlink="folHlink"/>
  <p:sldLayoutIdLst>
    <p:sldLayoutId id="2147483918" r:id="rId1"/>
    <p:sldLayoutId id="2147483923" r:id="rId2"/>
    <p:sldLayoutId id="2147483916" r:id="rId3"/>
    <p:sldLayoutId id="2147483924" r:id="rId4"/>
    <p:sldLayoutId id="2147483928" r:id="rId5"/>
    <p:sldLayoutId id="2147483989" r:id="rId6"/>
    <p:sldLayoutId id="2147483988" r:id="rId7"/>
    <p:sldLayoutId id="2147483987" r:id="rId8"/>
    <p:sldLayoutId id="2147483930" r:id="rId9"/>
    <p:sldLayoutId id="2147483982" r:id="rId10"/>
    <p:sldLayoutId id="2147483983" r:id="rId11"/>
    <p:sldLayoutId id="2147483984" r:id="rId12"/>
    <p:sldLayoutId id="2147483985" r:id="rId13"/>
    <p:sldLayoutId id="2147483986" r:id="rId14"/>
    <p:sldLayoutId id="2147483955" r:id="rId15"/>
  </p:sldLayoutIdLst>
  <p:txStyles>
    <p:titleStyle>
      <a:lvl1pPr marL="0" indent="0" algn="l" defTabSz="685800" rtl="0" eaLnBrk="1" latinLnBrk="0" hangingPunct="1">
        <a:lnSpc>
          <a:spcPct val="90000"/>
        </a:lnSpc>
        <a:spcBef>
          <a:spcPct val="0"/>
        </a:spcBef>
        <a:buFont typeface="+mj-lt"/>
        <a:buNone/>
        <a:defRPr sz="180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774" userDrawn="1">
          <p15:clr>
            <a:srgbClr val="F26B43"/>
          </p15:clr>
        </p15:guide>
        <p15:guide id="3" pos="848" userDrawn="1">
          <p15:clr>
            <a:srgbClr val="F26B43"/>
          </p15:clr>
        </p15:guide>
        <p15:guide id="4" pos="1429" userDrawn="1">
          <p15:clr>
            <a:srgbClr val="F26B43"/>
          </p15:clr>
        </p15:guide>
        <p15:guide id="5" pos="1499" userDrawn="1">
          <p15:clr>
            <a:srgbClr val="F26B43"/>
          </p15:clr>
        </p15:guide>
        <p15:guide id="6" pos="2081" userDrawn="1">
          <p15:clr>
            <a:srgbClr val="F26B43"/>
          </p15:clr>
        </p15:guide>
        <p15:guide id="7" pos="2152" userDrawn="1">
          <p15:clr>
            <a:srgbClr val="F26B43"/>
          </p15:clr>
        </p15:guide>
        <p15:guide id="8" pos="2728" userDrawn="1">
          <p15:clr>
            <a:srgbClr val="F26B43"/>
          </p15:clr>
        </p15:guide>
        <p15:guide id="9" pos="2806" userDrawn="1">
          <p15:clr>
            <a:srgbClr val="F26B43"/>
          </p15:clr>
        </p15:guide>
        <p15:guide id="10" pos="3380" userDrawn="1">
          <p15:clr>
            <a:srgbClr val="F26B43"/>
          </p15:clr>
        </p15:guide>
        <p15:guide id="11" pos="3453" userDrawn="1">
          <p15:clr>
            <a:srgbClr val="F26B43"/>
          </p15:clr>
        </p15:guide>
        <p15:guide id="12" pos="4037" userDrawn="1">
          <p15:clr>
            <a:srgbClr val="F26B43"/>
          </p15:clr>
        </p15:guide>
        <p15:guide id="13" pos="4106" userDrawn="1">
          <p15:clr>
            <a:srgbClr val="F26B43"/>
          </p15:clr>
        </p15:guide>
        <p15:guide id="14" pos="4689" userDrawn="1">
          <p15:clr>
            <a:srgbClr val="F26B43"/>
          </p15:clr>
        </p15:guide>
        <p15:guide id="15" pos="4757" userDrawn="1">
          <p15:clr>
            <a:srgbClr val="F26B43"/>
          </p15:clr>
        </p15:guide>
        <p15:guide id="16" pos="5331" userDrawn="1">
          <p15:clr>
            <a:srgbClr val="F26B43"/>
          </p15:clr>
        </p15:guide>
        <p15:guide id="17" pos="5410" userDrawn="1">
          <p15:clr>
            <a:srgbClr val="F26B43"/>
          </p15:clr>
        </p15:guide>
        <p15:guide id="18" orient="horz" pos="146" userDrawn="1">
          <p15:clr>
            <a:srgbClr val="F26B43"/>
          </p15:clr>
        </p15:guide>
        <p15:guide id="19" orient="horz" pos="3003" userDrawn="1">
          <p15:clr>
            <a:srgbClr val="F26B43"/>
          </p15:clr>
        </p15:guide>
        <p15:guide id="20" orient="horz" pos="2550" userDrawn="1">
          <p15:clr>
            <a:srgbClr val="F26B43"/>
          </p15:clr>
        </p15:guide>
        <p15:guide id="21" orient="horz" pos="2051" userDrawn="1">
          <p15:clr>
            <a:srgbClr val="F26B43"/>
          </p15:clr>
        </p15:guide>
        <p15:guide id="22" orient="horz" pos="1590" userDrawn="1">
          <p15:clr>
            <a:srgbClr val="F26B43"/>
          </p15:clr>
        </p15:guide>
        <p15:guide id="23" orient="horz" pos="1098" userDrawn="1">
          <p15:clr>
            <a:srgbClr val="F26B43"/>
          </p15:clr>
        </p15:guide>
        <p15:guide id="24" orient="horz" pos="622" userDrawn="1">
          <p15:clr>
            <a:srgbClr val="F26B43"/>
          </p15:clr>
        </p15:guide>
        <p15:guide id="25" orient="horz" pos="2958" userDrawn="1">
          <p15:clr>
            <a:srgbClr val="F26B43"/>
          </p15:clr>
        </p15:guide>
        <p15:guide id="26" orient="horz" pos="31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D18A0FA-52E0-D24F-9810-3D7755E244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4505" y="232410"/>
            <a:ext cx="320800" cy="522000"/>
          </a:xfrm>
          <a:prstGeom prst="rect">
            <a:avLst/>
          </a:prstGeom>
        </p:spPr>
      </p:pic>
      <p:sp>
        <p:nvSpPr>
          <p:cNvPr id="8" name="Rectangle 7">
            <a:extLst>
              <a:ext uri="{FF2B5EF4-FFF2-40B4-BE49-F238E27FC236}">
                <a16:creationId xmlns="" xmlns:a16="http://schemas.microsoft.com/office/drawing/2014/main" id="{FC7A8F99-918C-0747-A70C-2E85DA69307B}"/>
              </a:ext>
            </a:extLst>
          </p:cNvPr>
          <p:cNvSpPr/>
          <p:nvPr userDrawn="1"/>
        </p:nvSpPr>
        <p:spPr>
          <a:xfrm>
            <a:off x="113218" y="5376250"/>
            <a:ext cx="469877"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6">
            <a:extLst>
              <a:ext uri="{FF2B5EF4-FFF2-40B4-BE49-F238E27FC236}">
                <a16:creationId xmlns="" xmlns:a16="http://schemas.microsoft.com/office/drawing/2014/main" id="{1C4825A1-C970-2D47-86CF-B95FE9346B43}"/>
              </a:ext>
            </a:extLst>
          </p:cNvPr>
          <p:cNvSpPr/>
          <p:nvPr userDrawn="1"/>
        </p:nvSpPr>
        <p:spPr>
          <a:xfrm flipH="1">
            <a:off x="121920" y="5224272"/>
            <a:ext cx="93473" cy="121920"/>
          </a:xfrm>
          <a:custGeom>
            <a:avLst/>
            <a:gdLst>
              <a:gd name="connsiteX0" fmla="*/ 0 w 0"/>
              <a:gd name="connsiteY0" fmla="*/ 132080 h 132080"/>
              <a:gd name="connsiteX1" fmla="*/ 0 w 0"/>
              <a:gd name="connsiteY1" fmla="*/ 0 h 132080"/>
            </a:gdLst>
            <a:ahLst/>
            <a:cxnLst>
              <a:cxn ang="0">
                <a:pos x="connsiteX0" y="connsiteY0"/>
              </a:cxn>
              <a:cxn ang="0">
                <a:pos x="connsiteX1" y="connsiteY1"/>
              </a:cxn>
            </a:cxnLst>
            <a:rect l="l" t="t" r="r" b="b"/>
            <a:pathLst>
              <a:path h="132080">
                <a:moveTo>
                  <a:pt x="0" y="132080"/>
                </a:moveTo>
                <a:lnTo>
                  <a:pt x="0" y="0"/>
                </a:ln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 xmlns:a16="http://schemas.microsoft.com/office/drawing/2014/main" id="{6326F55A-7BBA-B34D-A899-858C22B205A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reeform: Shape 9">
            <a:extLst>
              <a:ext uri="{FF2B5EF4-FFF2-40B4-BE49-F238E27FC236}">
                <a16:creationId xmlns="" xmlns:a16="http://schemas.microsoft.com/office/drawing/2014/main" id="{B9034AC2-F01E-AA40-BAC6-6F89CD105EB3}"/>
              </a:ext>
            </a:extLst>
          </p:cNvPr>
          <p:cNvSpPr/>
          <p:nvPr userDrawn="1"/>
        </p:nvSpPr>
        <p:spPr>
          <a:xfrm>
            <a:off x="324505" y="4694634"/>
            <a:ext cx="46372" cy="290116"/>
          </a:xfrm>
          <a:custGeom>
            <a:avLst/>
            <a:gdLst>
              <a:gd name="connsiteX0" fmla="*/ 0 w 0"/>
              <a:gd name="connsiteY0" fmla="*/ 0 h 146050"/>
              <a:gd name="connsiteX1" fmla="*/ 0 w 0"/>
              <a:gd name="connsiteY1" fmla="*/ 146050 h 146050"/>
            </a:gdLst>
            <a:ahLst/>
            <a:cxnLst>
              <a:cxn ang="0">
                <a:pos x="connsiteX0" y="connsiteY0"/>
              </a:cxn>
              <a:cxn ang="0">
                <a:pos x="connsiteX1" y="connsiteY1"/>
              </a:cxn>
            </a:cxnLst>
            <a:rect l="l" t="t" r="r" b="b"/>
            <a:pathLst>
              <a:path h="146050">
                <a:moveTo>
                  <a:pt x="0" y="0"/>
                </a:moveTo>
                <a:lnTo>
                  <a:pt x="0" y="14605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RR Pioneer Light Condensed" panose="020B0306050201060103" pitchFamily="34" charset="0"/>
            </a:endParaRPr>
          </a:p>
        </p:txBody>
      </p:sp>
      <p:sp>
        <p:nvSpPr>
          <p:cNvPr id="12" name="Title 1">
            <a:extLst>
              <a:ext uri="{FF2B5EF4-FFF2-40B4-BE49-F238E27FC236}">
                <a16:creationId xmlns="" xmlns:a16="http://schemas.microsoft.com/office/drawing/2014/main" id="{52DAEB3C-90C5-C54C-A6CE-F5562D88C2B5}"/>
              </a:ext>
            </a:extLst>
          </p:cNvPr>
          <p:cNvSpPr txBox="1">
            <a:spLocks/>
          </p:cNvSpPr>
          <p:nvPr userDrawn="1"/>
        </p:nvSpPr>
        <p:spPr>
          <a:xfrm>
            <a:off x="369314" y="4694634"/>
            <a:ext cx="2028134" cy="315456"/>
          </a:xfrm>
          <a:prstGeom prst="rect">
            <a:avLst/>
          </a:prstGeom>
        </p:spPr>
        <p:txBody>
          <a:bodyPr lIns="0" tIns="0" rIns="0" bIns="0" anchor="t"/>
          <a:lstStyle>
            <a:lvl1pPr algn="l" defTabSz="685800" rtl="0" eaLnBrk="1" latinLnBrk="0" hangingPunct="1">
              <a:lnSpc>
                <a:spcPct val="90000"/>
              </a:lnSpc>
              <a:spcBef>
                <a:spcPct val="0"/>
              </a:spcBef>
              <a:buNone/>
              <a:defRPr sz="1500" kern="1200">
                <a:solidFill>
                  <a:schemeClr val="tx2"/>
                </a:solidFill>
                <a:latin typeface="Arial" panose="020B0604020202020204" pitchFamily="34" charset="0"/>
                <a:ea typeface="+mj-ea"/>
                <a:cs typeface="Arial" panose="020B0604020202020204" pitchFamily="34" charset="0"/>
              </a:defRPr>
            </a:lvl1pPr>
          </a:lstStyle>
          <a:p>
            <a:pPr algn="l"/>
            <a:r>
              <a:rPr lang="en-GB" sz="750" dirty="0" smtClean="0">
                <a:solidFill>
                  <a:schemeClr val="tx1"/>
                </a:solidFill>
                <a:latin typeface="RR Pioneer Light Condensed" panose="020B0306050201060103" pitchFamily="34" charset="0"/>
              </a:rPr>
              <a:t>© 2019 Rolls-Royce plc </a:t>
            </a:r>
          </a:p>
          <a:p>
            <a:pPr algn="l"/>
            <a:r>
              <a:rPr lang="en-GB" sz="750" dirty="0" smtClean="0">
                <a:solidFill>
                  <a:schemeClr val="tx1"/>
                </a:solidFill>
                <a:latin typeface="RR Pioneer Light Condensed" panose="020B0306050201060103" pitchFamily="34" charset="0"/>
              </a:rPr>
              <a:t>and/or its subsidiaries</a:t>
            </a:r>
          </a:p>
        </p:txBody>
      </p:sp>
    </p:spTree>
    <p:extLst>
      <p:ext uri="{BB962C8B-B14F-4D97-AF65-F5344CB8AC3E}">
        <p14:creationId xmlns:p14="http://schemas.microsoft.com/office/powerpoint/2010/main" val="2346800309"/>
      </p:ext>
    </p:extLst>
  </p:cSld>
  <p:clrMap bg1="dk1" tx1="lt1" bg2="dk2" tx2="lt2" accent1="accent1" accent2="accent2" accent3="accent3" accent4="accent4" accent5="accent5" accent6="accent6" hlink="hlink" folHlink="folHlink"/>
  <p:sldLayoutIdLst>
    <p:sldLayoutId id="2147483968" r:id="rId1"/>
    <p:sldLayoutId id="2147483969" r:id="rId2"/>
    <p:sldLayoutId id="2147483812" r:id="rId3"/>
    <p:sldLayoutId id="2147483814" r:id="rId4"/>
    <p:sldLayoutId id="2147483815" r:id="rId5"/>
    <p:sldLayoutId id="2147483990" r:id="rId6"/>
    <p:sldLayoutId id="2147483991" r:id="rId7"/>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Clr>
          <a:schemeClr val="bg2"/>
        </a:buClr>
        <a:buFont typeface="Wingdings" pitchFamily="2" charset="2"/>
        <a:buChar char="§"/>
        <a:defRPr sz="1500" b="0" i="0" kern="1200">
          <a:solidFill>
            <a:schemeClr val="bg1"/>
          </a:solidFill>
          <a:latin typeface="RR Pioneer" panose="020B0503050201040103" pitchFamily="34" charset="0"/>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b="0" i="0" kern="1200">
          <a:solidFill>
            <a:schemeClr val="bg1"/>
          </a:solidFill>
          <a:latin typeface="RR Pioneer" panose="020B0503050201040103"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b="0" i="0" kern="1200">
          <a:solidFill>
            <a:schemeClr val="bg1"/>
          </a:solidFill>
          <a:latin typeface="RR Pioneer" panose="020B05030502010401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3" userDrawn="1">
          <p15:clr>
            <a:srgbClr val="F26B43"/>
          </p15:clr>
        </p15:guide>
        <p15:guide id="2" pos="204" userDrawn="1">
          <p15:clr>
            <a:srgbClr val="F26B43"/>
          </p15:clr>
        </p15:guide>
        <p15:guide id="3" orient="horz" pos="146" userDrawn="1">
          <p15:clr>
            <a:srgbClr val="F26B43"/>
          </p15:clr>
        </p15:guide>
        <p15:guide id="4" pos="790" userDrawn="1">
          <p15:clr>
            <a:srgbClr val="F26B43"/>
          </p15:clr>
        </p15:guide>
        <p15:guide id="5" pos="854" userDrawn="1">
          <p15:clr>
            <a:srgbClr val="F26B43"/>
          </p15:clr>
        </p15:guide>
        <p15:guide id="6" pos="1429" userDrawn="1">
          <p15:clr>
            <a:srgbClr val="F26B43"/>
          </p15:clr>
        </p15:guide>
        <p15:guide id="7" pos="1497" userDrawn="1">
          <p15:clr>
            <a:srgbClr val="F26B43"/>
          </p15:clr>
        </p15:guide>
        <p15:guide id="8" pos="2143" userDrawn="1">
          <p15:clr>
            <a:srgbClr val="F26B43"/>
          </p15:clr>
        </p15:guide>
        <p15:guide id="9" pos="2078" userDrawn="1">
          <p15:clr>
            <a:srgbClr val="F26B43"/>
          </p15:clr>
        </p15:guide>
        <p15:guide id="10" pos="2721" userDrawn="1">
          <p15:clr>
            <a:srgbClr val="F26B43"/>
          </p15:clr>
        </p15:guide>
        <p15:guide id="11" pos="3371" userDrawn="1">
          <p15:clr>
            <a:srgbClr val="F26B43"/>
          </p15:clr>
        </p15:guide>
        <p15:guide id="12" pos="3437" userDrawn="1">
          <p15:clr>
            <a:srgbClr val="F26B43"/>
          </p15:clr>
        </p15:guide>
        <p15:guide id="13" pos="4022" userDrawn="1">
          <p15:clr>
            <a:srgbClr val="F26B43"/>
          </p15:clr>
        </p15:guide>
        <p15:guide id="14" pos="4089" userDrawn="1">
          <p15:clr>
            <a:srgbClr val="F26B43"/>
          </p15:clr>
        </p15:guide>
        <p15:guide id="15" pos="4672" userDrawn="1">
          <p15:clr>
            <a:srgbClr val="F26B43"/>
          </p15:clr>
        </p15:guide>
        <p15:guide id="16" pos="4737" userDrawn="1">
          <p15:clr>
            <a:srgbClr val="F26B43"/>
          </p15:clr>
        </p15:guide>
        <p15:guide id="17" pos="5385" userDrawn="1">
          <p15:clr>
            <a:srgbClr val="F26B43"/>
          </p15:clr>
        </p15:guide>
        <p15:guide id="18" pos="5318" userDrawn="1">
          <p15:clr>
            <a:srgbClr val="F26B43"/>
          </p15:clr>
        </p15:guide>
        <p15:guide id="19" orient="horz" pos="622" userDrawn="1">
          <p15:clr>
            <a:srgbClr val="F26B43"/>
          </p15:clr>
        </p15:guide>
        <p15:guide id="20" orient="horz" pos="1098" userDrawn="1">
          <p15:clr>
            <a:srgbClr val="F26B43"/>
          </p15:clr>
        </p15:guide>
        <p15:guide id="21" orient="horz" pos="1575" userDrawn="1">
          <p15:clr>
            <a:srgbClr val="F26B43"/>
          </p15:clr>
        </p15:guide>
        <p15:guide id="22" orient="horz" pos="2051" userDrawn="1">
          <p15:clr>
            <a:srgbClr val="F26B43"/>
          </p15:clr>
        </p15:guide>
        <p15:guide id="23" orient="horz" pos="25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hemeOverride" Target="../theme/themeOverride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hemeOverride" Target="../theme/themeOverride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hemeOverride" Target="../theme/themeOverride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themeOverride" Target="../theme/themeOverride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hemeOverride" Target="../theme/themeOverride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hemeOverride" Target="../theme/themeOverride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hemeOverride" Target="../theme/themeOverride9.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9.xml"/><Relationship Id="rId1" Type="http://schemas.openxmlformats.org/officeDocument/2006/relationships/themeOverride" Target="../theme/themeOverride1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themeOverride" Target="../theme/themeOverride1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hemeOverride" Target="../theme/themeOverride1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hemeOverride" Target="../theme/themeOverride1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1.xml"/><Relationship Id="rId1" Type="http://schemas.openxmlformats.org/officeDocument/2006/relationships/themeOverride" Target="../theme/themeOverride1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1.xml"/><Relationship Id="rId1" Type="http://schemas.openxmlformats.org/officeDocument/2006/relationships/themeOverride" Target="../theme/themeOverride17.xml"/><Relationship Id="rId6" Type="http://schemas.openxmlformats.org/officeDocument/2006/relationships/image" Target="../media/image46.tmp"/><Relationship Id="rId5" Type="http://schemas.openxmlformats.org/officeDocument/2006/relationships/image" Target="../media/image45.tmp"/><Relationship Id="rId4" Type="http://schemas.openxmlformats.org/officeDocument/2006/relationships/image" Target="../media/image44.tmp"/></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1.xml"/><Relationship Id="rId1" Type="http://schemas.openxmlformats.org/officeDocument/2006/relationships/themeOverride" Target="../theme/themeOverride18.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1.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hemeOverride" Target="../theme/themeOverr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E18D398-DE94-F943-80C9-F27B544EB543}"/>
              </a:ext>
            </a:extLst>
          </p:cNvPr>
          <p:cNvSpPr>
            <a:spLocks noGrp="1"/>
          </p:cNvSpPr>
          <p:nvPr>
            <p:ph type="body" sz="quarter" idx="10"/>
          </p:nvPr>
        </p:nvSpPr>
        <p:spPr>
          <a:xfrm>
            <a:off x="2935923" y="1526106"/>
            <a:ext cx="5954859" cy="477330"/>
          </a:xfrm>
        </p:spPr>
        <p:txBody>
          <a:bodyPr>
            <a:normAutofit fontScale="62500" lnSpcReduction="20000"/>
          </a:bodyPr>
          <a:lstStyle/>
          <a:p>
            <a:r>
              <a:rPr lang="en-GB" dirty="0" smtClean="0"/>
              <a:t>What’s new in Rolls-Royce SMS Solution v2020.1</a:t>
            </a:r>
            <a:endParaRPr lang="en-GB" dirty="0"/>
          </a:p>
        </p:txBody>
      </p:sp>
      <p:sp>
        <p:nvSpPr>
          <p:cNvPr id="3" name="Text Placeholder 2">
            <a:extLst>
              <a:ext uri="{FF2B5EF4-FFF2-40B4-BE49-F238E27FC236}">
                <a16:creationId xmlns="" xmlns:a16="http://schemas.microsoft.com/office/drawing/2014/main" id="{AE39D7A1-7B29-6144-9417-0F6B5985AAAD}"/>
              </a:ext>
            </a:extLst>
          </p:cNvPr>
          <p:cNvSpPr>
            <a:spLocks noGrp="1"/>
          </p:cNvSpPr>
          <p:nvPr>
            <p:ph type="body" sz="quarter" idx="11"/>
          </p:nvPr>
        </p:nvSpPr>
        <p:spPr/>
        <p:txBody>
          <a:bodyPr>
            <a:normAutofit fontScale="70000" lnSpcReduction="20000"/>
          </a:bodyPr>
          <a:lstStyle/>
          <a:p>
            <a:r>
              <a:rPr lang="en-NZ" dirty="0"/>
              <a:t>An explanation of the enhancements included in </a:t>
            </a:r>
            <a:r>
              <a:rPr lang="en-NZ" dirty="0" smtClean="0"/>
              <a:t>V2020.1</a:t>
            </a:r>
            <a:endParaRPr lang="en-NZ" dirty="0"/>
          </a:p>
        </p:txBody>
      </p:sp>
      <p:sp>
        <p:nvSpPr>
          <p:cNvPr id="4" name="Text Placeholder 3">
            <a:extLst>
              <a:ext uri="{FF2B5EF4-FFF2-40B4-BE49-F238E27FC236}">
                <a16:creationId xmlns="" xmlns:a16="http://schemas.microsoft.com/office/drawing/2014/main" id="{4C07F83F-E352-0A46-B212-C925906BEDD7}"/>
              </a:ext>
            </a:extLst>
          </p:cNvPr>
          <p:cNvSpPr>
            <a:spLocks noGrp="1"/>
          </p:cNvSpPr>
          <p:nvPr>
            <p:ph type="body" sz="quarter" idx="12"/>
          </p:nvPr>
        </p:nvSpPr>
        <p:spPr/>
        <p:txBody>
          <a:bodyPr/>
          <a:lstStyle/>
          <a:p>
            <a:r>
              <a:rPr lang="en-GB" b="1" dirty="0" smtClean="0"/>
              <a:t>Document ID: </a:t>
            </a:r>
            <a:r>
              <a:rPr lang="en-NZ" dirty="0"/>
              <a:t>RRNZ-1395612623-467</a:t>
            </a:r>
            <a:endParaRPr lang="en-GB" dirty="0"/>
          </a:p>
        </p:txBody>
      </p:sp>
      <p:sp>
        <p:nvSpPr>
          <p:cNvPr id="5" name="Text Placeholder 4">
            <a:extLst>
              <a:ext uri="{FF2B5EF4-FFF2-40B4-BE49-F238E27FC236}">
                <a16:creationId xmlns="" xmlns:a16="http://schemas.microsoft.com/office/drawing/2014/main" id="{2BCF9F9E-567F-764A-B4F8-4826540A9D78}"/>
              </a:ext>
            </a:extLst>
          </p:cNvPr>
          <p:cNvSpPr>
            <a:spLocks noGrp="1"/>
          </p:cNvSpPr>
          <p:nvPr>
            <p:ph type="body" sz="quarter" idx="13"/>
          </p:nvPr>
        </p:nvSpPr>
        <p:spPr/>
        <p:txBody>
          <a:bodyPr/>
          <a:lstStyle/>
          <a:p>
            <a:r>
              <a:rPr lang="en-GB" b="1" dirty="0" smtClean="0"/>
              <a:t>Revision:</a:t>
            </a:r>
            <a:r>
              <a:rPr lang="en-GB" dirty="0" smtClean="0"/>
              <a:t> 3.0</a:t>
            </a:r>
            <a:endParaRPr lang="en-GB" dirty="0"/>
          </a:p>
        </p:txBody>
      </p:sp>
      <p:sp>
        <p:nvSpPr>
          <p:cNvPr id="7" name="Text Placeholder 6">
            <a:extLst>
              <a:ext uri="{FF2B5EF4-FFF2-40B4-BE49-F238E27FC236}">
                <a16:creationId xmlns="" xmlns:a16="http://schemas.microsoft.com/office/drawing/2014/main" id="{6D9445EF-D2CF-204D-AECF-3DA7DD02E7FF}"/>
              </a:ext>
            </a:extLst>
          </p:cNvPr>
          <p:cNvSpPr>
            <a:spLocks noGrp="1"/>
          </p:cNvSpPr>
          <p:nvPr>
            <p:ph type="body" sz="quarter" idx="16"/>
          </p:nvPr>
        </p:nvSpPr>
        <p:spPr/>
        <p:txBody>
          <a:bodyPr/>
          <a:lstStyle/>
          <a:p>
            <a:r>
              <a:rPr lang="en-NZ" dirty="0"/>
              <a:t>© </a:t>
            </a:r>
            <a:r>
              <a:rPr lang="en-NZ" dirty="0" smtClean="0"/>
              <a:t>2020 </a:t>
            </a:r>
            <a:r>
              <a:rPr lang="en-NZ" dirty="0"/>
              <a:t>Rolls-Royce plc and/or its subsidiaries</a:t>
            </a:r>
          </a:p>
          <a:p>
            <a:r>
              <a:rPr lang="en-NZ" dirty="0"/>
              <a:t>The information in this document is the property of Rolls-Royce plc and/or its subsidiaries and may not be copied or communicated to a third party, or used for any purpose other than that for which it is supplied without the express written consent of Rolls-Royce plc and/or its subsidiaries.</a:t>
            </a:r>
          </a:p>
          <a:p>
            <a:r>
              <a:rPr lang="en-NZ" dirty="0"/>
              <a:t>This information is given in good faith based upon the latest information available to Rolls-Royce plc and/or its subsidiaries, no warranty or representation is given concerning such information, which must not be taken as establishing any contractual or other commitment binding upon Rolls-Royce plc and/or its subsidiaries.</a:t>
            </a:r>
          </a:p>
        </p:txBody>
      </p:sp>
    </p:spTree>
    <p:extLst>
      <p:ext uri="{BB962C8B-B14F-4D97-AF65-F5344CB8AC3E}">
        <p14:creationId xmlns:p14="http://schemas.microsoft.com/office/powerpoint/2010/main" val="190636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3" y="908277"/>
            <a:ext cx="1786647" cy="550159"/>
          </a:xfrm>
        </p:spPr>
        <p:txBody>
          <a:bodyPr/>
          <a:lstStyle/>
          <a:p>
            <a:r>
              <a:rPr lang="en-GB" dirty="0" smtClean="0"/>
              <a:t>Search and Report on Risks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458436"/>
            <a:ext cx="1786255" cy="2649330"/>
          </a:xfrm>
        </p:spPr>
        <p:txBody>
          <a:bodyPr>
            <a:normAutofit lnSpcReduction="10000"/>
          </a:bodyPr>
          <a:lstStyle/>
          <a:p>
            <a:pPr marL="171450" lvl="1"/>
            <a:r>
              <a:rPr lang="en-GB" dirty="0"/>
              <a:t>S</a:t>
            </a:r>
            <a:r>
              <a:rPr lang="en-GB" dirty="0" smtClean="0"/>
              <a:t>earch for Risks which match the criteria you specify.</a:t>
            </a:r>
          </a:p>
          <a:p>
            <a:pPr marL="171450" lvl="1"/>
            <a:r>
              <a:rPr lang="en-GB" dirty="0" smtClean="0"/>
              <a:t>You can print or email the results of your search.</a:t>
            </a:r>
          </a:p>
          <a:p>
            <a:pPr marL="171450" lvl="1"/>
            <a:r>
              <a:rPr lang="en-GB" dirty="0" smtClean="0"/>
              <a:t>There are options to include Threats &amp; Errors and Risk Assessments on the report.</a:t>
            </a:r>
          </a:p>
          <a:p>
            <a:pPr marL="171450" lvl="1"/>
            <a:r>
              <a:rPr lang="en-GB" dirty="0" smtClean="0"/>
              <a:t>You can also print the Risk Register Report from this page.</a:t>
            </a:r>
          </a:p>
        </p:txBody>
      </p:sp>
      <p:pic>
        <p:nvPicPr>
          <p:cNvPr id="9" name="Picture 8"/>
          <p:cNvPicPr>
            <a:picLocks noChangeAspect="1"/>
          </p:cNvPicPr>
          <p:nvPr/>
        </p:nvPicPr>
        <p:blipFill rotWithShape="1">
          <a:blip r:embed="rId2"/>
          <a:srcRect r="42547"/>
          <a:stretch/>
        </p:blipFill>
        <p:spPr>
          <a:xfrm>
            <a:off x="2451442" y="139600"/>
            <a:ext cx="5698031" cy="4362062"/>
          </a:xfrm>
          <a:prstGeom prst="rect">
            <a:avLst/>
          </a:prstGeom>
          <a:effectLst>
            <a:outerShdw blurRad="50800" dist="38100" dir="13500000" algn="br" rotWithShape="0">
              <a:prstClr val="black">
                <a:alpha val="40000"/>
              </a:prstClr>
            </a:outerShdw>
          </a:effectLst>
        </p:spPr>
      </p:pic>
      <p:pic>
        <p:nvPicPr>
          <p:cNvPr id="2" name="Picture 1"/>
          <p:cNvPicPr>
            <a:picLocks noChangeAspect="1"/>
          </p:cNvPicPr>
          <p:nvPr/>
        </p:nvPicPr>
        <p:blipFill>
          <a:blip r:embed="rId3"/>
          <a:stretch>
            <a:fillRect/>
          </a:stretch>
        </p:blipFill>
        <p:spPr>
          <a:xfrm>
            <a:off x="4697893" y="2951395"/>
            <a:ext cx="4232338" cy="196104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7959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Search Risks by Risk Assessment details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45920"/>
            <a:ext cx="1786255" cy="2447778"/>
          </a:xfrm>
        </p:spPr>
        <p:txBody>
          <a:bodyPr>
            <a:normAutofit fontScale="85000" lnSpcReduction="10000"/>
          </a:bodyPr>
          <a:lstStyle/>
          <a:p>
            <a:r>
              <a:rPr lang="en-GB" dirty="0" smtClean="0"/>
              <a:t>Search using criteria </a:t>
            </a:r>
            <a:r>
              <a:rPr lang="en-GB" dirty="0"/>
              <a:t>such as </a:t>
            </a:r>
            <a:r>
              <a:rPr lang="en-GB" dirty="0" smtClean="0"/>
              <a:t>the Risk </a:t>
            </a:r>
            <a:r>
              <a:rPr lang="en-GB" dirty="0"/>
              <a:t>Rating, whether the assessment is on the Risk Register or not, the Department of the Risk </a:t>
            </a:r>
            <a:r>
              <a:rPr lang="en-GB" dirty="0" smtClean="0"/>
              <a:t>Assessment, </a:t>
            </a:r>
            <a:r>
              <a:rPr lang="en-GB" dirty="0"/>
              <a:t>the Risk Matrix used, the Consequence Type, </a:t>
            </a:r>
            <a:r>
              <a:rPr lang="en-GB" dirty="0" smtClean="0"/>
              <a:t>the </a:t>
            </a:r>
            <a:r>
              <a:rPr lang="en-GB" dirty="0"/>
              <a:t>Risk Level, </a:t>
            </a:r>
            <a:r>
              <a:rPr lang="en-GB" dirty="0" smtClean="0"/>
              <a:t>the Severity and/or the Likelihood.</a:t>
            </a:r>
          </a:p>
          <a:p>
            <a:r>
              <a:rPr lang="en-NZ" dirty="0" smtClean="0"/>
              <a:t>Select </a:t>
            </a:r>
            <a:r>
              <a:rPr lang="en-NZ" dirty="0"/>
              <a:t>any version of </a:t>
            </a:r>
            <a:r>
              <a:rPr lang="en-NZ" dirty="0" smtClean="0"/>
              <a:t>a </a:t>
            </a:r>
            <a:r>
              <a:rPr lang="en-NZ" dirty="0"/>
              <a:t>Risk Matrix to search on </a:t>
            </a:r>
            <a:r>
              <a:rPr lang="en-NZ" dirty="0" smtClean="0"/>
              <a:t>its values.</a:t>
            </a:r>
            <a:endParaRPr lang="en-NZ" dirty="0"/>
          </a:p>
          <a:p>
            <a:r>
              <a:rPr lang="en-GB" dirty="0"/>
              <a:t>Choose individual values or specific cells on </a:t>
            </a:r>
            <a:r>
              <a:rPr lang="en-GB" dirty="0" smtClean="0"/>
              <a:t>the </a:t>
            </a:r>
            <a:r>
              <a:rPr lang="en-GB" dirty="0"/>
              <a:t>selected Risk Matrix</a:t>
            </a:r>
            <a:r>
              <a:rPr lang="en-GB" dirty="0" smtClean="0"/>
              <a:t>.</a:t>
            </a:r>
            <a:endParaRPr lang="en-NZ" dirty="0"/>
          </a:p>
          <a:p>
            <a:endParaRPr lang="en-NZ" dirty="0"/>
          </a:p>
        </p:txBody>
      </p:sp>
      <p:pic>
        <p:nvPicPr>
          <p:cNvPr id="5" name="Picture 4"/>
          <p:cNvPicPr>
            <a:picLocks noChangeAspect="1"/>
          </p:cNvPicPr>
          <p:nvPr/>
        </p:nvPicPr>
        <p:blipFill>
          <a:blip r:embed="rId2"/>
          <a:stretch>
            <a:fillRect/>
          </a:stretch>
        </p:blipFill>
        <p:spPr>
          <a:xfrm>
            <a:off x="2223867" y="139459"/>
            <a:ext cx="3965918" cy="2492097"/>
          </a:xfrm>
          <a:prstGeom prst="rect">
            <a:avLst/>
          </a:prstGeom>
          <a:effectLst>
            <a:outerShdw blurRad="50800" dist="38100" dir="13500000" algn="br" rotWithShape="0">
              <a:prstClr val="black">
                <a:alpha val="40000"/>
              </a:prstClr>
            </a:outerShdw>
          </a:effectLst>
        </p:spPr>
      </p:pic>
      <p:pic>
        <p:nvPicPr>
          <p:cNvPr id="9" name="Picture 8"/>
          <p:cNvPicPr>
            <a:picLocks noChangeAspect="1"/>
          </p:cNvPicPr>
          <p:nvPr/>
        </p:nvPicPr>
        <p:blipFill rotWithShape="1">
          <a:blip r:embed="rId3"/>
          <a:srcRect l="114" t="249"/>
          <a:stretch/>
        </p:blipFill>
        <p:spPr>
          <a:xfrm>
            <a:off x="2869808" y="2468880"/>
            <a:ext cx="6176439" cy="2611106"/>
          </a:xfrm>
          <a:prstGeom prst="rect">
            <a:avLst/>
          </a:prstGeom>
          <a:effectLst>
            <a:outerShdw blurRad="50800" dist="38100" dir="13500000" sx="102000" sy="102000" algn="br" rotWithShape="0">
              <a:prstClr val="black">
                <a:alpha val="40000"/>
              </a:prstClr>
            </a:outerShdw>
          </a:effectLst>
        </p:spPr>
      </p:pic>
    </p:spTree>
    <p:extLst>
      <p:ext uri="{BB962C8B-B14F-4D97-AF65-F5344CB8AC3E}">
        <p14:creationId xmlns:p14="http://schemas.microsoft.com/office/powerpoint/2010/main" val="2963717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01595" y="143381"/>
            <a:ext cx="5317588" cy="4839162"/>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3" y="908277"/>
            <a:ext cx="1856985" cy="550159"/>
          </a:xfrm>
        </p:spPr>
        <p:txBody>
          <a:bodyPr/>
          <a:lstStyle/>
          <a:p>
            <a:r>
              <a:rPr lang="en-GB" dirty="0" smtClean="0"/>
              <a:t>Search and Report on Hazards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171450" lvl="1"/>
            <a:r>
              <a:rPr lang="en-GB" dirty="0"/>
              <a:t>Search for </a:t>
            </a:r>
            <a:r>
              <a:rPr lang="en-GB" dirty="0" smtClean="0"/>
              <a:t>Hazards </a:t>
            </a:r>
            <a:r>
              <a:rPr lang="en-GB" dirty="0"/>
              <a:t>which match the criteria you specify.</a:t>
            </a:r>
          </a:p>
          <a:p>
            <a:pPr marL="171450" lvl="1"/>
            <a:r>
              <a:rPr lang="en-GB" dirty="0" smtClean="0"/>
              <a:t>You can print </a:t>
            </a:r>
            <a:r>
              <a:rPr lang="en-GB" dirty="0"/>
              <a:t>or email the </a:t>
            </a:r>
            <a:r>
              <a:rPr lang="en-GB" dirty="0" smtClean="0"/>
              <a:t>search results.</a:t>
            </a:r>
          </a:p>
          <a:p>
            <a:pPr marL="171450" lvl="1"/>
            <a:r>
              <a:rPr lang="en-GB" dirty="0" smtClean="0"/>
              <a:t>You can print the Hazard </a:t>
            </a:r>
            <a:r>
              <a:rPr lang="en-GB" dirty="0"/>
              <a:t>Register Report </a:t>
            </a:r>
            <a:r>
              <a:rPr lang="en-GB" dirty="0" smtClean="0"/>
              <a:t>from </a:t>
            </a:r>
            <a:r>
              <a:rPr lang="en-GB" dirty="0"/>
              <a:t>this page</a:t>
            </a:r>
            <a:r>
              <a:rPr lang="en-GB" dirty="0" smtClean="0"/>
              <a:t>.</a:t>
            </a:r>
            <a:endParaRPr lang="en-GB" dirty="0"/>
          </a:p>
        </p:txBody>
      </p:sp>
      <p:pic>
        <p:nvPicPr>
          <p:cNvPr id="5" name="Picture 4"/>
          <p:cNvPicPr>
            <a:picLocks noChangeAspect="1"/>
          </p:cNvPicPr>
          <p:nvPr/>
        </p:nvPicPr>
        <p:blipFill rotWithShape="1">
          <a:blip r:embed="rId3"/>
          <a:srcRect r="12470"/>
          <a:stretch/>
        </p:blipFill>
        <p:spPr>
          <a:xfrm>
            <a:off x="3990017" y="3617976"/>
            <a:ext cx="5027372" cy="1364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25690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0940" y="204423"/>
            <a:ext cx="4740812" cy="3339484"/>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3" y="908277"/>
            <a:ext cx="1864019" cy="550159"/>
          </a:xfrm>
        </p:spPr>
        <p:txBody>
          <a:bodyPr/>
          <a:lstStyle/>
          <a:p>
            <a:r>
              <a:rPr lang="en-GB" dirty="0" smtClean="0"/>
              <a:t>Search and Report on Reviews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171450" lvl="1"/>
            <a:r>
              <a:rPr lang="en-GB" dirty="0"/>
              <a:t>Search for </a:t>
            </a:r>
            <a:r>
              <a:rPr lang="en-GB" dirty="0" smtClean="0"/>
              <a:t>Reviews </a:t>
            </a:r>
            <a:r>
              <a:rPr lang="en-GB" dirty="0"/>
              <a:t>which match the criteria you specify.</a:t>
            </a:r>
          </a:p>
          <a:p>
            <a:pPr marL="171450" lvl="1"/>
            <a:r>
              <a:rPr lang="en-GB" dirty="0" smtClean="0"/>
              <a:t>You can print </a:t>
            </a:r>
            <a:r>
              <a:rPr lang="en-GB" dirty="0"/>
              <a:t>or email </a:t>
            </a:r>
            <a:r>
              <a:rPr lang="en-GB" dirty="0" smtClean="0"/>
              <a:t>the search </a:t>
            </a:r>
            <a:r>
              <a:rPr lang="en-GB" dirty="0"/>
              <a:t>results.</a:t>
            </a:r>
          </a:p>
        </p:txBody>
      </p:sp>
      <p:pic>
        <p:nvPicPr>
          <p:cNvPr id="6" name="Picture 5"/>
          <p:cNvPicPr>
            <a:picLocks noChangeAspect="1"/>
          </p:cNvPicPr>
          <p:nvPr/>
        </p:nvPicPr>
        <p:blipFill rotWithShape="1">
          <a:blip r:embed="rId3"/>
          <a:srcRect r="2672"/>
          <a:stretch/>
        </p:blipFill>
        <p:spPr>
          <a:xfrm>
            <a:off x="3664195" y="3343384"/>
            <a:ext cx="5380892" cy="155847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75342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2" t="192"/>
          <a:stretch/>
        </p:blipFill>
        <p:spPr>
          <a:xfrm>
            <a:off x="2200940" y="146527"/>
            <a:ext cx="4958862" cy="3662526"/>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3" y="908277"/>
            <a:ext cx="1842918" cy="550159"/>
          </a:xfrm>
        </p:spPr>
        <p:txBody>
          <a:bodyPr/>
          <a:lstStyle/>
          <a:p>
            <a:r>
              <a:rPr lang="en-GB" dirty="0" smtClean="0"/>
              <a:t>Search and Report on Barriers</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marL="171450" lvl="1"/>
            <a:r>
              <a:rPr lang="en-GB" dirty="0"/>
              <a:t>Search for </a:t>
            </a:r>
            <a:r>
              <a:rPr lang="en-GB" dirty="0" smtClean="0"/>
              <a:t>Barriers </a:t>
            </a:r>
            <a:r>
              <a:rPr lang="en-GB" dirty="0"/>
              <a:t>which match the criteria you specify.</a:t>
            </a:r>
          </a:p>
          <a:p>
            <a:pPr marL="171450" lvl="1"/>
            <a:r>
              <a:rPr lang="en-GB" dirty="0" smtClean="0"/>
              <a:t>You can print </a:t>
            </a:r>
            <a:r>
              <a:rPr lang="en-GB" dirty="0"/>
              <a:t>or email </a:t>
            </a:r>
            <a:r>
              <a:rPr lang="en-GB" dirty="0" smtClean="0"/>
              <a:t>the search </a:t>
            </a:r>
            <a:r>
              <a:rPr lang="en-GB" dirty="0"/>
              <a:t>results.</a:t>
            </a:r>
          </a:p>
          <a:p>
            <a:pPr marL="0" indent="0">
              <a:buNone/>
            </a:pPr>
            <a:endParaRPr lang="en-NZ" dirty="0"/>
          </a:p>
        </p:txBody>
      </p:sp>
      <p:pic>
        <p:nvPicPr>
          <p:cNvPr id="6" name="Picture 5"/>
          <p:cNvPicPr>
            <a:picLocks noChangeAspect="1"/>
          </p:cNvPicPr>
          <p:nvPr/>
        </p:nvPicPr>
        <p:blipFill rotWithShape="1">
          <a:blip r:embed="rId3"/>
          <a:srcRect r="1124"/>
          <a:stretch/>
        </p:blipFill>
        <p:spPr>
          <a:xfrm>
            <a:off x="3622670" y="3657601"/>
            <a:ext cx="5422856" cy="142152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29788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4963" y="982981"/>
            <a:ext cx="5938446" cy="1063868"/>
          </a:xfrm>
        </p:spPr>
        <p:txBody>
          <a:bodyPr>
            <a:noAutofit/>
          </a:bodyPr>
          <a:lstStyle/>
          <a:p>
            <a:r>
              <a:rPr lang="en-GB" dirty="0" smtClean="0"/>
              <a:t>Export Risk data to </a:t>
            </a:r>
            <a:r>
              <a:rPr lang="en-GB" dirty="0" err="1" smtClean="0"/>
              <a:t>BowTieXP</a:t>
            </a:r>
            <a:endParaRPr lang="en-GB" dirty="0"/>
          </a:p>
        </p:txBody>
      </p:sp>
      <p:sp>
        <p:nvSpPr>
          <p:cNvPr id="3" name="Text Placeholder 2"/>
          <p:cNvSpPr>
            <a:spLocks noGrp="1"/>
          </p:cNvSpPr>
          <p:nvPr>
            <p:ph type="body" sz="quarter" idx="17"/>
          </p:nvPr>
        </p:nvSpPr>
        <p:spPr/>
        <p:txBody>
          <a:bodyPr/>
          <a:lstStyle/>
          <a:p>
            <a:endParaRPr lang="en-NZ"/>
          </a:p>
        </p:txBody>
      </p:sp>
    </p:spTree>
    <p:extLst>
      <p:ext uri="{BB962C8B-B14F-4D97-AF65-F5344CB8AC3E}">
        <p14:creationId xmlns:p14="http://schemas.microsoft.com/office/powerpoint/2010/main" val="24243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Threats &amp; Errors</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273127"/>
            <a:ext cx="1786255" cy="2849496"/>
          </a:xfrm>
        </p:spPr>
        <p:txBody>
          <a:bodyPr>
            <a:normAutofit lnSpcReduction="10000"/>
          </a:bodyPr>
          <a:lstStyle/>
          <a:p>
            <a:pPr lvl="0"/>
            <a:r>
              <a:rPr lang="en-GB" dirty="0"/>
              <a:t>Threats &amp; Errors are now listed in a grid on the ‘Mitigate’ tab on a Risk.</a:t>
            </a:r>
            <a:endParaRPr lang="en-NZ" dirty="0"/>
          </a:p>
          <a:p>
            <a:pPr lvl="0"/>
            <a:r>
              <a:rPr lang="en-GB" dirty="0" smtClean="0"/>
              <a:t>Use the new Description </a:t>
            </a:r>
            <a:r>
              <a:rPr lang="en-GB" dirty="0"/>
              <a:t>field </a:t>
            </a:r>
            <a:r>
              <a:rPr lang="en-GB" dirty="0" smtClean="0"/>
              <a:t>to </a:t>
            </a:r>
            <a:r>
              <a:rPr lang="en-GB" dirty="0"/>
              <a:t>add further detail to each Threat &amp; Error.</a:t>
            </a:r>
            <a:endParaRPr lang="en-NZ" dirty="0"/>
          </a:p>
          <a:p>
            <a:pPr lvl="0"/>
            <a:r>
              <a:rPr lang="en-GB" dirty="0" smtClean="0"/>
              <a:t>Each Threat/Error can be linked to relevant Barriers. You can specify </a:t>
            </a:r>
            <a:r>
              <a:rPr lang="en-GB" dirty="0"/>
              <a:t>how effective </a:t>
            </a:r>
            <a:r>
              <a:rPr lang="en-GB" dirty="0" smtClean="0"/>
              <a:t>each Barrier </a:t>
            </a:r>
            <a:r>
              <a:rPr lang="en-GB" dirty="0"/>
              <a:t>is at mitigating that Threat / Error. </a:t>
            </a:r>
            <a:endParaRPr lang="en-GB" b="1" dirty="0" smtClean="0"/>
          </a:p>
        </p:txBody>
      </p:sp>
      <p:pic>
        <p:nvPicPr>
          <p:cNvPr id="11" name="Picture 10"/>
          <p:cNvPicPr>
            <a:picLocks noChangeAspect="1"/>
          </p:cNvPicPr>
          <p:nvPr/>
        </p:nvPicPr>
        <p:blipFill>
          <a:blip r:embed="rId2"/>
          <a:stretch>
            <a:fillRect/>
          </a:stretch>
        </p:blipFill>
        <p:spPr>
          <a:xfrm>
            <a:off x="2110155" y="132431"/>
            <a:ext cx="6872065" cy="1255974"/>
          </a:xfrm>
          <a:prstGeom prst="rect">
            <a:avLst/>
          </a:prstGeom>
          <a:effectLst>
            <a:outerShdw blurRad="50800" dist="38100" dir="13500000" algn="br" rotWithShape="0">
              <a:prstClr val="black">
                <a:alpha val="40000"/>
              </a:prstClr>
            </a:outerShdw>
          </a:effectLst>
        </p:spPr>
      </p:pic>
      <p:pic>
        <p:nvPicPr>
          <p:cNvPr id="12" name="Picture 11"/>
          <p:cNvPicPr>
            <a:picLocks noChangeAspect="1"/>
          </p:cNvPicPr>
          <p:nvPr/>
        </p:nvPicPr>
        <p:blipFill>
          <a:blip r:embed="rId3"/>
          <a:stretch>
            <a:fillRect/>
          </a:stretch>
        </p:blipFill>
        <p:spPr>
          <a:xfrm>
            <a:off x="2110154" y="1575583"/>
            <a:ext cx="6872065" cy="2891139"/>
          </a:xfrm>
          <a:prstGeom prst="rect">
            <a:avLst/>
          </a:prstGeom>
          <a:effectLst>
            <a:outerShdw blurRad="50800" dist="38100" dir="13500000" algn="br" rotWithShape="0">
              <a:prstClr val="black">
                <a:alpha val="40000"/>
              </a:prstClr>
            </a:outerShdw>
          </a:effectLst>
        </p:spPr>
      </p:pic>
      <p:sp>
        <p:nvSpPr>
          <p:cNvPr id="13" name="Rectangular Callout 12"/>
          <p:cNvSpPr/>
          <p:nvPr/>
        </p:nvSpPr>
        <p:spPr>
          <a:xfrm>
            <a:off x="3059722" y="3866109"/>
            <a:ext cx="2637693" cy="787791"/>
          </a:xfrm>
          <a:prstGeom prst="wedgeRectCallout">
            <a:avLst>
              <a:gd name="adj1" fmla="val -64031"/>
              <a:gd name="adj2" fmla="val -5413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schemeClr val="bg1"/>
                </a:solidFill>
              </a:rPr>
              <a:t>Once </a:t>
            </a:r>
            <a:r>
              <a:rPr lang="en-GB" sz="1200" dirty="0" smtClean="0">
                <a:solidFill>
                  <a:schemeClr val="bg1"/>
                </a:solidFill>
              </a:rPr>
              <a:t>linked, Barriers </a:t>
            </a:r>
            <a:r>
              <a:rPr lang="en-GB" sz="1200" dirty="0">
                <a:solidFill>
                  <a:schemeClr val="bg1"/>
                </a:solidFill>
              </a:rPr>
              <a:t>can be </a:t>
            </a:r>
            <a:r>
              <a:rPr lang="en-GB" sz="1200" dirty="0" smtClean="0">
                <a:solidFill>
                  <a:schemeClr val="bg1"/>
                </a:solidFill>
              </a:rPr>
              <a:t>reordered to indicate the sequence of defence against the Threat or Error. </a:t>
            </a:r>
            <a:endParaRPr lang="en-NZ" sz="1200" dirty="0">
              <a:solidFill>
                <a:schemeClr val="bg1"/>
              </a:solidFill>
            </a:endParaRPr>
          </a:p>
        </p:txBody>
      </p:sp>
    </p:spTree>
    <p:extLst>
      <p:ext uri="{BB962C8B-B14F-4D97-AF65-F5344CB8AC3E}">
        <p14:creationId xmlns:p14="http://schemas.microsoft.com/office/powerpoint/2010/main" val="346951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70"/>
          <a:stretch/>
        </p:blipFill>
        <p:spPr>
          <a:xfrm>
            <a:off x="2264899" y="365760"/>
            <a:ext cx="6638901" cy="4123591"/>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Quantitative and Qualitative Consequences on a Risk Assessment</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814732"/>
            <a:ext cx="1786255" cy="2313986"/>
          </a:xfrm>
        </p:spPr>
        <p:txBody>
          <a:bodyPr>
            <a:normAutofit lnSpcReduction="10000"/>
          </a:bodyPr>
          <a:lstStyle/>
          <a:p>
            <a:pPr lvl="0"/>
            <a:r>
              <a:rPr lang="en-GB" dirty="0" smtClean="0"/>
              <a:t>Risk Assessments now have separate sections for Quantitative and Qualitative Consequences.</a:t>
            </a:r>
          </a:p>
          <a:p>
            <a:pPr lvl="0"/>
            <a:r>
              <a:rPr lang="en-GB" dirty="0" smtClean="0"/>
              <a:t>If automation is turned on, the highest Severity is automatically selected as the Severity for the Risk Rating.</a:t>
            </a:r>
            <a:endParaRPr lang="en-NZ" dirty="0"/>
          </a:p>
        </p:txBody>
      </p:sp>
      <p:sp>
        <p:nvSpPr>
          <p:cNvPr id="5" name="Rectangular Callout 4"/>
          <p:cNvSpPr/>
          <p:nvPr/>
        </p:nvSpPr>
        <p:spPr>
          <a:xfrm>
            <a:off x="5169878" y="3722574"/>
            <a:ext cx="2096086" cy="529208"/>
          </a:xfrm>
          <a:prstGeom prst="wedgeRectCallout">
            <a:avLst>
              <a:gd name="adj1" fmla="val 71463"/>
              <a:gd name="adj2" fmla="val -31242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smtClean="0">
                <a:solidFill>
                  <a:schemeClr val="bg1"/>
                </a:solidFill>
              </a:rPr>
              <a:t>The Consequence with the highest Severity is flagged. </a:t>
            </a:r>
            <a:endParaRPr lang="en-NZ" sz="1200" dirty="0">
              <a:solidFill>
                <a:schemeClr val="bg1"/>
              </a:solidFill>
            </a:endParaRPr>
          </a:p>
        </p:txBody>
      </p:sp>
      <p:sp>
        <p:nvSpPr>
          <p:cNvPr id="7" name="Rounded Rectangle 6"/>
          <p:cNvSpPr/>
          <p:nvPr/>
        </p:nvSpPr>
        <p:spPr>
          <a:xfrm>
            <a:off x="2477514" y="1399735"/>
            <a:ext cx="5203445" cy="218049"/>
          </a:xfrm>
          <a:prstGeom prst="roundRect">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9" name="Group 8"/>
          <p:cNvGrpSpPr/>
          <p:nvPr/>
        </p:nvGrpSpPr>
        <p:grpSpPr>
          <a:xfrm>
            <a:off x="5865180" y="4698610"/>
            <a:ext cx="3138144" cy="302455"/>
            <a:chOff x="5865180" y="4698610"/>
            <a:chExt cx="3138144" cy="302455"/>
          </a:xfrm>
          <a:solidFill>
            <a:srgbClr val="006DFF"/>
          </a:solidFill>
        </p:grpSpPr>
        <p:sp>
          <p:nvSpPr>
            <p:cNvPr id="2" name="Rounded Rectangle 1"/>
            <p:cNvSpPr/>
            <p:nvPr/>
          </p:nvSpPr>
          <p:spPr>
            <a:xfrm>
              <a:off x="5865180" y="4698610"/>
              <a:ext cx="3138144" cy="30245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NZ" sz="900" dirty="0" smtClean="0"/>
                <a:t>Quantitative Consequences are a Premium feature.</a:t>
              </a:r>
              <a:endParaRPr lang="en-NZ" sz="900" dirty="0"/>
            </a:p>
          </p:txBody>
        </p:sp>
        <p:sp>
          <p:nvSpPr>
            <p:cNvPr id="8" name="5-Point Star 7"/>
            <p:cNvSpPr/>
            <p:nvPr/>
          </p:nvSpPr>
          <p:spPr>
            <a:xfrm>
              <a:off x="5949585" y="4751362"/>
              <a:ext cx="182880" cy="18288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156792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Add applicable Barriers to the Quantitative Consequences on a Risk Assessment</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2074985"/>
            <a:ext cx="1786255" cy="2053733"/>
          </a:xfrm>
        </p:spPr>
        <p:txBody>
          <a:bodyPr>
            <a:normAutofit/>
          </a:bodyPr>
          <a:lstStyle/>
          <a:p>
            <a:pPr lvl="0"/>
            <a:r>
              <a:rPr lang="en-GB" dirty="0" smtClean="0"/>
              <a:t>Link </a:t>
            </a:r>
            <a:r>
              <a:rPr lang="en-GB" dirty="0"/>
              <a:t>the applicable Barriers </a:t>
            </a:r>
            <a:r>
              <a:rPr lang="en-GB" dirty="0" smtClean="0"/>
              <a:t>to a Consequence, and </a:t>
            </a:r>
            <a:r>
              <a:rPr lang="en-GB" dirty="0"/>
              <a:t>specify how effective the Barrier is at mitigating that Consequence. </a:t>
            </a:r>
            <a:endParaRPr lang="en-GB" dirty="0" smtClean="0"/>
          </a:p>
        </p:txBody>
      </p:sp>
      <p:pic>
        <p:nvPicPr>
          <p:cNvPr id="5" name="Picture 4"/>
          <p:cNvPicPr>
            <a:picLocks noChangeAspect="1"/>
          </p:cNvPicPr>
          <p:nvPr/>
        </p:nvPicPr>
        <p:blipFill>
          <a:blip r:embed="rId2"/>
          <a:stretch>
            <a:fillRect/>
          </a:stretch>
        </p:blipFill>
        <p:spPr>
          <a:xfrm>
            <a:off x="2385540" y="232116"/>
            <a:ext cx="4632453" cy="4304715"/>
          </a:xfrm>
          <a:prstGeom prst="rect">
            <a:avLst/>
          </a:prstGeom>
          <a:effectLst>
            <a:outerShdw blurRad="50800" dist="38100" dir="13500000" algn="br" rotWithShape="0">
              <a:prstClr val="black">
                <a:alpha val="40000"/>
              </a:prstClr>
            </a:outerShdw>
          </a:effectLst>
        </p:spPr>
      </p:pic>
      <p:sp>
        <p:nvSpPr>
          <p:cNvPr id="13" name="Rectangular Callout 12"/>
          <p:cNvSpPr/>
          <p:nvPr/>
        </p:nvSpPr>
        <p:spPr>
          <a:xfrm>
            <a:off x="3289743" y="4139417"/>
            <a:ext cx="2196659" cy="787791"/>
          </a:xfrm>
          <a:prstGeom prst="wedgeRectCallout">
            <a:avLst>
              <a:gd name="adj1" fmla="val -61599"/>
              <a:gd name="adj2" fmla="val -5949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schemeClr val="bg1"/>
                </a:solidFill>
              </a:rPr>
              <a:t>Once </a:t>
            </a:r>
            <a:r>
              <a:rPr lang="en-GB" sz="1200" dirty="0" smtClean="0">
                <a:solidFill>
                  <a:schemeClr val="bg1"/>
                </a:solidFill>
              </a:rPr>
              <a:t>linked, Barriers </a:t>
            </a:r>
            <a:r>
              <a:rPr lang="en-GB" sz="1200" dirty="0">
                <a:solidFill>
                  <a:schemeClr val="bg1"/>
                </a:solidFill>
              </a:rPr>
              <a:t>can be </a:t>
            </a:r>
            <a:r>
              <a:rPr lang="en-GB" sz="1200" dirty="0" smtClean="0">
                <a:solidFill>
                  <a:schemeClr val="bg1"/>
                </a:solidFill>
              </a:rPr>
              <a:t>reordered to indicate the sequence of defence against the Consequence. </a:t>
            </a:r>
            <a:endParaRPr lang="en-NZ" sz="1200" dirty="0">
              <a:solidFill>
                <a:schemeClr val="bg1"/>
              </a:solidFill>
            </a:endParaRPr>
          </a:p>
        </p:txBody>
      </p:sp>
      <p:grpSp>
        <p:nvGrpSpPr>
          <p:cNvPr id="6" name="Group 5"/>
          <p:cNvGrpSpPr/>
          <p:nvPr/>
        </p:nvGrpSpPr>
        <p:grpSpPr>
          <a:xfrm>
            <a:off x="5865180" y="4698610"/>
            <a:ext cx="3138144" cy="302455"/>
            <a:chOff x="5865180" y="4698610"/>
            <a:chExt cx="3138144" cy="302455"/>
          </a:xfrm>
        </p:grpSpPr>
        <p:sp>
          <p:nvSpPr>
            <p:cNvPr id="7" name="Rounded Rectangle 6"/>
            <p:cNvSpPr/>
            <p:nvPr/>
          </p:nvSpPr>
          <p:spPr>
            <a:xfrm>
              <a:off x="5865180" y="4698610"/>
              <a:ext cx="3138144" cy="30245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NZ" sz="900" dirty="0" smtClean="0"/>
                <a:t>Quantitative Consequences are a Premium feature.</a:t>
              </a:r>
              <a:endParaRPr lang="en-NZ" sz="900" dirty="0"/>
            </a:p>
          </p:txBody>
        </p:sp>
        <p:sp>
          <p:nvSpPr>
            <p:cNvPr id="8" name="5-Point Star 7"/>
            <p:cNvSpPr/>
            <p:nvPr/>
          </p:nvSpPr>
          <p:spPr>
            <a:xfrm>
              <a:off x="5949585" y="4751362"/>
              <a:ext cx="182880" cy="18288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407301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a:t>Add applicable Barriers to the </a:t>
            </a:r>
            <a:r>
              <a:rPr lang="en-GB" dirty="0" smtClean="0"/>
              <a:t>Qualitative </a:t>
            </a:r>
            <a:r>
              <a:rPr lang="en-GB" dirty="0"/>
              <a:t>Consequences on a Risk Assessment</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2117188"/>
            <a:ext cx="1786255" cy="2005434"/>
          </a:xfrm>
        </p:spPr>
        <p:txBody>
          <a:bodyPr>
            <a:normAutofit/>
          </a:bodyPr>
          <a:lstStyle/>
          <a:p>
            <a:pPr lvl="0"/>
            <a:r>
              <a:rPr lang="en-GB" dirty="0" smtClean="0"/>
              <a:t>Link </a:t>
            </a:r>
            <a:r>
              <a:rPr lang="en-GB" dirty="0"/>
              <a:t>the applicable Barriers </a:t>
            </a:r>
            <a:r>
              <a:rPr lang="en-GB" dirty="0" smtClean="0"/>
              <a:t>to the Consequence, and </a:t>
            </a:r>
            <a:r>
              <a:rPr lang="en-GB" dirty="0"/>
              <a:t>specify how effective the Barrier is at mitigating that Consequence. </a:t>
            </a:r>
            <a:endParaRPr lang="en-NZ" dirty="0"/>
          </a:p>
        </p:txBody>
      </p:sp>
      <p:pic>
        <p:nvPicPr>
          <p:cNvPr id="2" name="Picture 1"/>
          <p:cNvPicPr>
            <a:picLocks noChangeAspect="1"/>
          </p:cNvPicPr>
          <p:nvPr/>
        </p:nvPicPr>
        <p:blipFill rotWithShape="1">
          <a:blip r:embed="rId3"/>
          <a:srcRect t="174"/>
          <a:stretch/>
        </p:blipFill>
        <p:spPr>
          <a:xfrm>
            <a:off x="2525150" y="196947"/>
            <a:ext cx="5312049" cy="4559691"/>
          </a:xfrm>
          <a:prstGeom prst="rect">
            <a:avLst/>
          </a:prstGeom>
          <a:effectLst>
            <a:outerShdw blurRad="50800" dist="38100" dir="13500000" algn="br" rotWithShape="0">
              <a:prstClr val="black">
                <a:alpha val="40000"/>
              </a:prstClr>
            </a:outerShdw>
          </a:effectLst>
        </p:spPr>
      </p:pic>
      <p:sp>
        <p:nvSpPr>
          <p:cNvPr id="13" name="Rectangular Callout 12"/>
          <p:cNvSpPr/>
          <p:nvPr/>
        </p:nvSpPr>
        <p:spPr>
          <a:xfrm>
            <a:off x="3671666" y="4245937"/>
            <a:ext cx="2637693" cy="787791"/>
          </a:xfrm>
          <a:prstGeom prst="wedgeRectCallout">
            <a:avLst>
              <a:gd name="adj1" fmla="val -64031"/>
              <a:gd name="adj2" fmla="val -5413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schemeClr val="bg1"/>
                </a:solidFill>
              </a:rPr>
              <a:t>Once </a:t>
            </a:r>
            <a:r>
              <a:rPr lang="en-GB" sz="1200" dirty="0" smtClean="0">
                <a:solidFill>
                  <a:schemeClr val="bg1"/>
                </a:solidFill>
              </a:rPr>
              <a:t>linked, Barriers </a:t>
            </a:r>
            <a:r>
              <a:rPr lang="en-GB" sz="1200" dirty="0">
                <a:solidFill>
                  <a:schemeClr val="bg1"/>
                </a:solidFill>
              </a:rPr>
              <a:t>can be </a:t>
            </a:r>
            <a:r>
              <a:rPr lang="en-GB" sz="1200" dirty="0" smtClean="0">
                <a:solidFill>
                  <a:schemeClr val="bg1"/>
                </a:solidFill>
              </a:rPr>
              <a:t>reordered to indicate the sequence of defence against the Consequence. </a:t>
            </a:r>
            <a:endParaRPr lang="en-NZ" sz="1200" dirty="0">
              <a:solidFill>
                <a:schemeClr val="bg1"/>
              </a:solidFill>
            </a:endParaRPr>
          </a:p>
        </p:txBody>
      </p:sp>
    </p:spTree>
    <p:extLst>
      <p:ext uri="{BB962C8B-B14F-4D97-AF65-F5344CB8AC3E}">
        <p14:creationId xmlns:p14="http://schemas.microsoft.com/office/powerpoint/2010/main" val="2924866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NZ" dirty="0" smtClean="0"/>
              <a:t>Document Information</a:t>
            </a:r>
            <a:endParaRPr lang="en-NZ" dirty="0"/>
          </a:p>
        </p:txBody>
      </p:sp>
      <p:sp>
        <p:nvSpPr>
          <p:cNvPr id="10" name="Content Placeholder 2"/>
          <p:cNvSpPr txBox="1">
            <a:spLocks/>
          </p:cNvSpPr>
          <p:nvPr/>
        </p:nvSpPr>
        <p:spPr>
          <a:xfrm>
            <a:off x="215359" y="1602533"/>
            <a:ext cx="1768717" cy="3041768"/>
          </a:xfrm>
          <a:prstGeom prst="rect">
            <a:avLst/>
          </a:prstGeom>
        </p:spPr>
        <p:txBody>
          <a:bodyPr/>
          <a:lstStyle>
            <a:lvl1pPr marL="171450" indent="-171450" algn="l" defTabSz="685800" rtl="0" eaLnBrk="1" latinLnBrk="0" hangingPunct="1">
              <a:lnSpc>
                <a:spcPct val="90000"/>
              </a:lnSpc>
              <a:spcBef>
                <a:spcPts val="750"/>
              </a:spcBef>
              <a:buClr>
                <a:schemeClr val="bg2"/>
              </a:buClr>
              <a:buFont typeface="Wingdings" pitchFamily="2" charset="2"/>
              <a:buChar char="§"/>
              <a:defRPr sz="15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itchFamily="2" charset="2"/>
              <a:buChar char="§"/>
              <a:defRPr sz="12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itchFamily="2" charset="2"/>
              <a:buChar char="§"/>
              <a:defRPr sz="1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800" b="1" dirty="0" smtClean="0">
                <a:solidFill>
                  <a:srgbClr val="666666"/>
                </a:solidFill>
                <a:latin typeface="RR Pioneer Light Condensed" panose="020B0306050201060103" pitchFamily="34" charset="0"/>
              </a:rPr>
              <a:t>Liability </a:t>
            </a:r>
            <a:r>
              <a:rPr lang="en-GB" sz="800" b="1" dirty="0">
                <a:solidFill>
                  <a:srgbClr val="666666"/>
                </a:solidFill>
                <a:latin typeface="RR Pioneer Light Condensed" panose="020B0306050201060103" pitchFamily="34" charset="0"/>
              </a:rPr>
              <a:t>Disclaimer	</a:t>
            </a:r>
            <a:r>
              <a:rPr lang="en-GB" sz="800" b="1" dirty="0" smtClean="0">
                <a:solidFill>
                  <a:srgbClr val="666666"/>
                </a:solidFill>
                <a:latin typeface="RR Pioneer Light Condensed" panose="020B0306050201060103" pitchFamily="34" charset="0"/>
              </a:rPr>
              <a:t> </a:t>
            </a:r>
            <a:r>
              <a:rPr lang="en-GB" sz="800" dirty="0" smtClean="0">
                <a:solidFill>
                  <a:srgbClr val="666666"/>
                </a:solidFill>
                <a:latin typeface="RR Pioneer Light Condensed" panose="020B0306050201060103" pitchFamily="34" charset="0"/>
              </a:rPr>
              <a:t>This </a:t>
            </a:r>
            <a:r>
              <a:rPr lang="en-GB" sz="800" dirty="0">
                <a:solidFill>
                  <a:srgbClr val="666666"/>
                </a:solidFill>
                <a:latin typeface="RR Pioneer Light Condensed" panose="020B0306050201060103" pitchFamily="34" charset="0"/>
              </a:rPr>
              <a:t>information is given in good faith based upon the latest information available to Rolls-Royce Controls and Data Services (NZ) Limited, no warranty or representation is given concerning such information, which must not be taken as establishing any contractual or other commitment binding upon Rolls-Royce Controls and Data Services (NZ) Limited or any of its subsidiary or associated companies.</a:t>
            </a:r>
            <a:endParaRPr lang="en-NZ" sz="800" dirty="0">
              <a:solidFill>
                <a:srgbClr val="666666"/>
              </a:solidFill>
              <a:latin typeface="RR Pioneer Light Condensed" panose="020B0306050201060103" pitchFamily="34" charset="0"/>
            </a:endParaRPr>
          </a:p>
          <a:p>
            <a:pPr marL="0" indent="0">
              <a:lnSpc>
                <a:spcPct val="100000"/>
              </a:lnSpc>
              <a:spcBef>
                <a:spcPts val="0"/>
              </a:spcBef>
              <a:buNone/>
            </a:pPr>
            <a:endParaRPr lang="en-GB" sz="800" b="1" dirty="0" smtClean="0">
              <a:solidFill>
                <a:srgbClr val="666666"/>
              </a:solidFill>
              <a:latin typeface="RR Pioneer Light Condensed" panose="020B0306050201060103" pitchFamily="34" charset="0"/>
            </a:endParaRPr>
          </a:p>
          <a:p>
            <a:pPr marL="0" indent="0">
              <a:lnSpc>
                <a:spcPct val="100000"/>
              </a:lnSpc>
              <a:spcBef>
                <a:spcPts val="0"/>
              </a:spcBef>
              <a:buNone/>
            </a:pPr>
            <a:r>
              <a:rPr lang="en-GB" sz="800" b="1" dirty="0" smtClean="0">
                <a:solidFill>
                  <a:srgbClr val="666666"/>
                </a:solidFill>
                <a:latin typeface="RR Pioneer Light Condensed" panose="020B0306050201060103" pitchFamily="34" charset="0"/>
              </a:rPr>
              <a:t>Confidentiality</a:t>
            </a:r>
            <a:r>
              <a:rPr lang="en-GB" sz="800" dirty="0" smtClean="0">
                <a:solidFill>
                  <a:srgbClr val="666666"/>
                </a:solidFill>
                <a:latin typeface="RR Pioneer Light Condensed" panose="020B0306050201060103" pitchFamily="34" charset="0"/>
              </a:rPr>
              <a:t>   The </a:t>
            </a:r>
            <a:r>
              <a:rPr lang="en-GB" sz="800" dirty="0">
                <a:solidFill>
                  <a:srgbClr val="666666"/>
                </a:solidFill>
                <a:latin typeface="RR Pioneer Light Condensed" panose="020B0306050201060103" pitchFamily="34" charset="0"/>
              </a:rPr>
              <a:t>information in this document is the property of Rolls-Royce Controls and Data Services (NZ) Limited and may not be copied, or communicated to a third party, or used for any purpose other than that for which it is supplied, without the express written consent of Rolls-Royce Controls and Data Services (NZ) Limited</a:t>
            </a:r>
            <a:r>
              <a:rPr lang="en-GB" sz="800" dirty="0" smtClean="0">
                <a:solidFill>
                  <a:srgbClr val="666666"/>
                </a:solidFill>
                <a:latin typeface="RR Pioneer Light Condensed" panose="020B0306050201060103" pitchFamily="34" charset="0"/>
              </a:rPr>
              <a:t>.</a:t>
            </a:r>
            <a:endParaRPr lang="en-NZ" sz="800" dirty="0">
              <a:solidFill>
                <a:srgbClr val="666666"/>
              </a:solidFill>
              <a:latin typeface="RR Pioneer Light Condensed" panose="020B0306050201060103" pitchFamily="34" charset="0"/>
            </a:endParaRPr>
          </a:p>
        </p:txBody>
      </p:sp>
      <p:graphicFrame>
        <p:nvGraphicFramePr>
          <p:cNvPr id="13" name="Table 12">
            <a:extLst>
              <a:ext uri="{FF2B5EF4-FFF2-40B4-BE49-F238E27FC236}">
                <a16:creationId xmlns="" xmlns:a16="http://schemas.microsoft.com/office/drawing/2014/main" id="{692A2057-C1CB-5040-8FB3-A65C7F062061}"/>
              </a:ext>
            </a:extLst>
          </p:cNvPr>
          <p:cNvGraphicFramePr>
            <a:graphicFrameLocks noGrp="1"/>
          </p:cNvGraphicFramePr>
          <p:nvPr>
            <p:extLst>
              <p:ext uri="{D42A27DB-BD31-4B8C-83A1-F6EECF244321}">
                <p14:modId xmlns:p14="http://schemas.microsoft.com/office/powerpoint/2010/main" val="1169394262"/>
              </p:ext>
            </p:extLst>
          </p:nvPr>
        </p:nvGraphicFramePr>
        <p:xfrm>
          <a:off x="2630756" y="139395"/>
          <a:ext cx="4434840" cy="1298400"/>
        </p:xfrm>
        <a:graphic>
          <a:graphicData uri="http://schemas.openxmlformats.org/drawingml/2006/table">
            <a:tbl>
              <a:tblPr firstRow="1" bandRow="1">
                <a:tableStyleId>{2D5ABB26-0587-4C30-8999-92F81FD0307C}</a:tableStyleId>
              </a:tblPr>
              <a:tblGrid>
                <a:gridCol w="1478280">
                  <a:extLst>
                    <a:ext uri="{9D8B030D-6E8A-4147-A177-3AD203B41FA5}">
                      <a16:colId xmlns="" xmlns:a16="http://schemas.microsoft.com/office/drawing/2014/main" val="20000"/>
                    </a:ext>
                  </a:extLst>
                </a:gridCol>
                <a:gridCol w="1478280">
                  <a:extLst>
                    <a:ext uri="{9D8B030D-6E8A-4147-A177-3AD203B41FA5}">
                      <a16:colId xmlns="" xmlns:a16="http://schemas.microsoft.com/office/drawing/2014/main" val="20001"/>
                    </a:ext>
                  </a:extLst>
                </a:gridCol>
                <a:gridCol w="1478280">
                  <a:extLst>
                    <a:ext uri="{9D8B030D-6E8A-4147-A177-3AD203B41FA5}">
                      <a16:colId xmlns="" xmlns:a16="http://schemas.microsoft.com/office/drawing/2014/main" val="20002"/>
                    </a:ext>
                  </a:extLst>
                </a:gridCol>
              </a:tblGrid>
              <a:tr h="261658">
                <a:tc>
                  <a:txBody>
                    <a:bodyPr/>
                    <a:lstStyle/>
                    <a:p>
                      <a:endParaRPr lang="en-GB" sz="900" dirty="0">
                        <a:solidFill>
                          <a:schemeClr val="tx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Name</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Date</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extLst>
                  <a:ext uri="{0D108BD9-81ED-4DB2-BD59-A6C34878D82A}">
                    <a16:rowId xmlns="" xmlns:a16="http://schemas.microsoft.com/office/drawing/2014/main" val="10001"/>
                  </a:ext>
                </a:extLst>
              </a:tr>
              <a:tr h="258450">
                <a:tc>
                  <a:txBody>
                    <a:bodyPr/>
                    <a:lstStyle/>
                    <a:p>
                      <a:pPr marL="0" algn="l" defTabSz="685800" rtl="0" eaLnBrk="1" latinLnBrk="0" hangingPunct="1"/>
                      <a:r>
                        <a:rPr lang="en-GB" sz="900" kern="1200" dirty="0" smtClean="0">
                          <a:solidFill>
                            <a:schemeClr val="bg1"/>
                          </a:solidFill>
                          <a:latin typeface="RR Pioneer Bold" panose="020B0803050201040103" pitchFamily="34" charset="0"/>
                          <a:ea typeface="+mn-ea"/>
                          <a:cs typeface="+mn-cs"/>
                        </a:rPr>
                        <a:t>Author</a:t>
                      </a:r>
                      <a:endParaRPr lang="en-NZ" sz="900" kern="1200" dirty="0">
                        <a:solidFill>
                          <a:schemeClr val="bg1"/>
                        </a:solidFill>
                        <a:latin typeface="RR Pioneer Bold" panose="020B0803050201040103" pitchFamily="34" charset="0"/>
                        <a:ea typeface="+mn-ea"/>
                        <a:cs typeface="+mn-cs"/>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Margaret Gascoine</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58450">
                <a:tc>
                  <a:txBody>
                    <a:bodyPr/>
                    <a:lstStyle/>
                    <a:p>
                      <a:r>
                        <a:rPr lang="en-GB" sz="900" dirty="0" smtClean="0">
                          <a:solidFill>
                            <a:schemeClr val="bg1"/>
                          </a:solidFill>
                          <a:latin typeface="RR Pioneer Bold" panose="020B0803050201040103" pitchFamily="34" charset="0"/>
                        </a:rPr>
                        <a:t>Reviewed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Stuart Gould</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58450">
                <a:tc>
                  <a:txBody>
                    <a:bodyPr/>
                    <a:lstStyle/>
                    <a:p>
                      <a:r>
                        <a:rPr lang="en-GB" sz="900" dirty="0" smtClean="0">
                          <a:solidFill>
                            <a:schemeClr val="bg1"/>
                          </a:solidFill>
                          <a:latin typeface="RR Pioneer Bold" panose="020B0803050201040103" pitchFamily="34" charset="0"/>
                        </a:rPr>
                        <a:t>Editorial check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Stuart Gould</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24 Jul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58450">
                <a:tc>
                  <a:txBody>
                    <a:bodyPr/>
                    <a:lstStyle/>
                    <a:p>
                      <a:r>
                        <a:rPr lang="en-GB" sz="900" dirty="0" smtClean="0">
                          <a:solidFill>
                            <a:schemeClr val="bg1"/>
                          </a:solidFill>
                          <a:latin typeface="RR Pioneer Bold" panose="020B0803050201040103" pitchFamily="34" charset="0"/>
                        </a:rPr>
                        <a:t>Approved by</a:t>
                      </a:r>
                      <a:endParaRPr lang="en-GB" sz="900" dirty="0">
                        <a:solidFill>
                          <a:schemeClr val="bg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Ross Thomas</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27 Jul</a:t>
                      </a:r>
                      <a:r>
                        <a:rPr lang="en-GB" sz="900" baseline="0" dirty="0" smtClean="0">
                          <a:solidFill>
                            <a:schemeClr val="bg1"/>
                          </a:solidFill>
                          <a:latin typeface="RR Pioneer Light Condensed" panose="020B0306050201060103" pitchFamily="34" charset="0"/>
                        </a:rPr>
                        <a:t> 2020</a:t>
                      </a:r>
                      <a:endParaRPr lang="en-GB" sz="900" dirty="0">
                        <a:solidFill>
                          <a:schemeClr val="bg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a:extLst>
              <a:ext uri="{FF2B5EF4-FFF2-40B4-BE49-F238E27FC236}">
                <a16:creationId xmlns="" xmlns:a16="http://schemas.microsoft.com/office/drawing/2014/main" id="{692A2057-C1CB-5040-8FB3-A65C7F062061}"/>
              </a:ext>
            </a:extLst>
          </p:cNvPr>
          <p:cNvGraphicFramePr>
            <a:graphicFrameLocks noGrp="1"/>
          </p:cNvGraphicFramePr>
          <p:nvPr>
            <p:extLst>
              <p:ext uri="{D42A27DB-BD31-4B8C-83A1-F6EECF244321}">
                <p14:modId xmlns:p14="http://schemas.microsoft.com/office/powerpoint/2010/main" val="2712194068"/>
              </p:ext>
            </p:extLst>
          </p:nvPr>
        </p:nvGraphicFramePr>
        <p:xfrm>
          <a:off x="2630756" y="1602533"/>
          <a:ext cx="6096049" cy="1583112"/>
        </p:xfrm>
        <a:graphic>
          <a:graphicData uri="http://schemas.openxmlformats.org/drawingml/2006/table">
            <a:tbl>
              <a:tblPr firstRow="1" bandRow="1">
                <a:tableStyleId>{2D5ABB26-0587-4C30-8999-92F81FD0307C}</a:tableStyleId>
              </a:tblPr>
              <a:tblGrid>
                <a:gridCol w="1035320">
                  <a:extLst>
                    <a:ext uri="{9D8B030D-6E8A-4147-A177-3AD203B41FA5}">
                      <a16:colId xmlns="" xmlns:a16="http://schemas.microsoft.com/office/drawing/2014/main" val="20000"/>
                    </a:ext>
                  </a:extLst>
                </a:gridCol>
                <a:gridCol w="850236">
                  <a:extLst>
                    <a:ext uri="{9D8B030D-6E8A-4147-A177-3AD203B41FA5}">
                      <a16:colId xmlns="" xmlns:a16="http://schemas.microsoft.com/office/drawing/2014/main" val="20001"/>
                    </a:ext>
                  </a:extLst>
                </a:gridCol>
                <a:gridCol w="4210493">
                  <a:extLst>
                    <a:ext uri="{9D8B030D-6E8A-4147-A177-3AD203B41FA5}">
                      <a16:colId xmlns="" xmlns:a16="http://schemas.microsoft.com/office/drawing/2014/main" val="20002"/>
                    </a:ext>
                  </a:extLst>
                </a:gridCol>
              </a:tblGrid>
              <a:tr h="272712">
                <a:tc gridSpan="3">
                  <a:txBody>
                    <a:bodyPr/>
                    <a:lstStyle/>
                    <a:p>
                      <a:r>
                        <a:rPr lang="en-GB" sz="900" dirty="0" smtClean="0">
                          <a:solidFill>
                            <a:schemeClr val="tx1"/>
                          </a:solidFill>
                          <a:latin typeface="RR Pioneer Bold" panose="020B0803050201040103" pitchFamily="34" charset="0"/>
                        </a:rPr>
                        <a:t>Revision</a:t>
                      </a:r>
                      <a:r>
                        <a:rPr lang="en-GB" sz="900" baseline="0" dirty="0" smtClean="0">
                          <a:solidFill>
                            <a:schemeClr val="tx1"/>
                          </a:solidFill>
                          <a:latin typeface="RR Pioneer Bold" panose="020B0803050201040103" pitchFamily="34" charset="0"/>
                        </a:rPr>
                        <a:t> History</a:t>
                      </a:r>
                      <a:endParaRPr lang="en-GB" sz="900" dirty="0">
                        <a:solidFill>
                          <a:schemeClr val="tx1"/>
                        </a:solidFill>
                        <a:latin typeface="RR Pioneer Bold" panose="020B0803050201040103" pitchFamily="34" charset="0"/>
                      </a:endParaRPr>
                    </a:p>
                  </a:txBody>
                  <a:tcPr marL="72000" marR="36000" marT="72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tc hMerge="1">
                  <a:txBody>
                    <a:bodyPr/>
                    <a:lstStyle/>
                    <a:p>
                      <a:pPr algn="l"/>
                      <a:endParaRPr lang="en-GB" sz="900" dirty="0">
                        <a:solidFill>
                          <a:schemeClr val="tx1"/>
                        </a:solidFill>
                        <a:latin typeface="RR Pioneer Bold" panose="020B0803050201040103"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tc hMerge="1">
                  <a:txBody>
                    <a:bodyPr/>
                    <a:lstStyle/>
                    <a:p>
                      <a:pPr algn="l"/>
                      <a:endParaRPr lang="en-GB" sz="900" dirty="0">
                        <a:solidFill>
                          <a:schemeClr val="tx1"/>
                        </a:solidFill>
                        <a:latin typeface="RR Pioneer Bold" panose="020B0803050201040103" pitchFamily="34" charset="0"/>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E40CF"/>
                    </a:solidFill>
                  </a:tcPr>
                </a:tc>
                <a:extLst>
                  <a:ext uri="{0D108BD9-81ED-4DB2-BD59-A6C34878D82A}">
                    <a16:rowId xmlns="" xmlns:a16="http://schemas.microsoft.com/office/drawing/2014/main" val="10000"/>
                  </a:ext>
                </a:extLst>
              </a:tr>
              <a:tr h="243807">
                <a:tc>
                  <a:txBody>
                    <a:bodyPr/>
                    <a:lstStyle/>
                    <a:p>
                      <a:pPr marL="0" algn="l" defTabSz="685800" rtl="0" eaLnBrk="1" latinLnBrk="0" hangingPunct="1"/>
                      <a:r>
                        <a:rPr lang="en-GB" sz="1200" kern="1200" dirty="0" smtClean="0">
                          <a:solidFill>
                            <a:schemeClr val="tx1"/>
                          </a:solidFill>
                          <a:latin typeface="RR Pioneer Light Condensed" panose="020B0306050201060103" pitchFamily="34" charset="0"/>
                          <a:ea typeface="+mn-ea"/>
                          <a:cs typeface="+mn-cs"/>
                        </a:rPr>
                        <a:t>Date</a:t>
                      </a:r>
                      <a:endParaRPr lang="en-GB" sz="1200" kern="1200" dirty="0">
                        <a:solidFill>
                          <a:schemeClr val="tx1"/>
                        </a:solidFill>
                        <a:latin typeface="RR Pioneer Light Condensed" panose="020B0306050201060103" pitchFamily="34" charset="0"/>
                        <a:ea typeface="+mn-ea"/>
                        <a:cs typeface="+mn-cs"/>
                      </a:endParaRPr>
                    </a:p>
                  </a:txBody>
                  <a:tcPr marL="72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Revision No.</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tc>
                  <a:txBody>
                    <a:bodyPr/>
                    <a:lstStyle/>
                    <a:p>
                      <a:pPr algn="l"/>
                      <a:r>
                        <a:rPr lang="en-GB" sz="1200" dirty="0" smtClean="0">
                          <a:solidFill>
                            <a:schemeClr val="tx1"/>
                          </a:solidFill>
                          <a:latin typeface="RR Pioneer Light Condensed" panose="020B0306050201060103" pitchFamily="34" charset="0"/>
                        </a:rPr>
                        <a:t>Description</a:t>
                      </a:r>
                      <a:r>
                        <a:rPr lang="en-GB" sz="1200" baseline="0" dirty="0" smtClean="0">
                          <a:solidFill>
                            <a:schemeClr val="tx1"/>
                          </a:solidFill>
                          <a:latin typeface="RR Pioneer Light Condensed" panose="020B0306050201060103" pitchFamily="34" charset="0"/>
                        </a:rPr>
                        <a:t> of Revision</a:t>
                      </a:r>
                      <a:endParaRPr lang="en-GB" sz="1200" dirty="0">
                        <a:solidFill>
                          <a:schemeClr val="tx1"/>
                        </a:solidFill>
                        <a:latin typeface="RR Pioneer Light Condensed" panose="020B0306050201060103" pitchFamily="34" charset="0"/>
                      </a:endParaRPr>
                    </a:p>
                  </a:txBody>
                  <a:tcPr marL="36000" marR="36000" marT="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8009C"/>
                    </a:solidFill>
                  </a:tcPr>
                </a:tc>
                <a:extLst>
                  <a:ext uri="{0D108BD9-81ED-4DB2-BD59-A6C34878D82A}">
                    <a16:rowId xmlns="" xmlns:a16="http://schemas.microsoft.com/office/drawing/2014/main" val="10001"/>
                  </a:ext>
                </a:extLst>
              </a:tr>
              <a:tr h="209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12 May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1.0</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Approved for release with 2020.1</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09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19 May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2.0</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Approved for</a:t>
                      </a:r>
                      <a:r>
                        <a:rPr lang="en-GB" sz="900" baseline="0" dirty="0" smtClean="0">
                          <a:solidFill>
                            <a:schemeClr val="bg1"/>
                          </a:solidFill>
                          <a:latin typeface="RR Pioneer Light Condensed" panose="020B0306050201060103" pitchFamily="34" charset="0"/>
                        </a:rPr>
                        <a:t> release with 2020.1</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09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latin typeface="RR Pioneer Light Condensed" panose="020B0306050201060103" pitchFamily="34" charset="0"/>
                        </a:rPr>
                        <a:t>24 Jul 2020</a:t>
                      </a:r>
                      <a:endParaRPr lang="en-GB" sz="900" kern="1200" dirty="0" smtClean="0">
                        <a:solidFill>
                          <a:schemeClr val="bg1"/>
                        </a:solidFill>
                        <a:latin typeface="RR Pioneer Light Condensed" panose="020B0306050201060103" pitchFamily="34" charset="0"/>
                        <a:ea typeface="+mn-ea"/>
                        <a:cs typeface="+mn-cs"/>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2.1</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Updated for 2020.1 SR1 (added slides 41-46)</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09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24 Jul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2.2</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Reviewed &amp; Editorial Check by Stuart Gould</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091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smtClean="0">
                          <a:solidFill>
                            <a:schemeClr val="bg1"/>
                          </a:solidFill>
                          <a:latin typeface="RR Pioneer Light Condensed" panose="020B0306050201060103" pitchFamily="34" charset="0"/>
                          <a:ea typeface="+mn-ea"/>
                          <a:cs typeface="+mn-cs"/>
                        </a:rPr>
                        <a:t>27 Jul 2020</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dirty="0" smtClean="0">
                          <a:solidFill>
                            <a:schemeClr val="bg1"/>
                          </a:solidFill>
                          <a:latin typeface="RR Pioneer Light Condensed" panose="020B0306050201060103" pitchFamily="34" charset="0"/>
                        </a:rPr>
                        <a:t>3.0</a:t>
                      </a:r>
                      <a:endParaRPr lang="en-GB" sz="900" dirty="0">
                        <a:solidFill>
                          <a:schemeClr val="bg1"/>
                        </a:solidFill>
                        <a:latin typeface="RR Pioneer Light Condensed" panose="020B0306050201060103" pitchFamily="34" charset="0"/>
                      </a:endParaRP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solidFill>
                            <a:schemeClr val="bg1"/>
                          </a:solidFill>
                          <a:latin typeface="RR Pioneer Light Condensed" panose="020B0306050201060103" pitchFamily="34" charset="0"/>
                        </a:rPr>
                        <a:t>Approved for</a:t>
                      </a:r>
                      <a:r>
                        <a:rPr lang="en-GB" sz="900" baseline="0" dirty="0" smtClean="0">
                          <a:solidFill>
                            <a:schemeClr val="bg1"/>
                          </a:solidFill>
                          <a:latin typeface="RR Pioneer Light Condensed" panose="020B0306050201060103" pitchFamily="34" charset="0"/>
                        </a:rPr>
                        <a:t> release with 2020.1</a:t>
                      </a:r>
                      <a:r>
                        <a:rPr lang="en-GB" sz="900" baseline="0" dirty="0">
                          <a:solidFill>
                            <a:schemeClr val="bg1"/>
                          </a:solidFill>
                          <a:latin typeface="RR Pioneer Light Condensed" panose="020B0306050201060103" pitchFamily="34" charset="0"/>
                        </a:rPr>
                        <a:t> </a:t>
                      </a:r>
                      <a:r>
                        <a:rPr lang="en-GB" sz="900" baseline="0" dirty="0" smtClean="0">
                          <a:solidFill>
                            <a:schemeClr val="bg1"/>
                          </a:solidFill>
                          <a:latin typeface="RR Pioneer Light Condensed" panose="020B0306050201060103" pitchFamily="34" charset="0"/>
                        </a:rPr>
                        <a:t>SR1</a:t>
                      </a:r>
                    </a:p>
                  </a:txBody>
                  <a:tcPr marL="72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7364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3" y="908277"/>
            <a:ext cx="1878087" cy="550159"/>
          </a:xfrm>
        </p:spPr>
        <p:txBody>
          <a:bodyPr/>
          <a:lstStyle/>
          <a:p>
            <a:r>
              <a:rPr lang="en-GB" dirty="0" smtClean="0"/>
              <a:t>Specify which Threats &amp; Errors and Consequences on the Risk a Barrier is mitigating</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2243797"/>
            <a:ext cx="1786255" cy="1878825"/>
          </a:xfrm>
        </p:spPr>
        <p:txBody>
          <a:bodyPr>
            <a:normAutofit/>
          </a:bodyPr>
          <a:lstStyle/>
          <a:p>
            <a:pPr lvl="0"/>
            <a:r>
              <a:rPr lang="en-GB" dirty="0" smtClean="0"/>
              <a:t>Once a Barrier is linked to a Risk, you can link it to the Threats/Errors and Consequences that it works to mitigate or prevent.</a:t>
            </a:r>
          </a:p>
          <a:p>
            <a:pPr lvl="0"/>
            <a:r>
              <a:rPr lang="en-GB" dirty="0" smtClean="0"/>
              <a:t>This </a:t>
            </a:r>
            <a:r>
              <a:rPr lang="en-GB" dirty="0"/>
              <a:t>can be done from either the Risk or from the Barrier. </a:t>
            </a:r>
            <a:endParaRPr lang="en-NZ" dirty="0"/>
          </a:p>
        </p:txBody>
      </p:sp>
      <p:pic>
        <p:nvPicPr>
          <p:cNvPr id="6" name="Picture 5"/>
          <p:cNvPicPr>
            <a:picLocks noChangeAspect="1"/>
          </p:cNvPicPr>
          <p:nvPr/>
        </p:nvPicPr>
        <p:blipFill>
          <a:blip r:embed="rId3"/>
          <a:stretch>
            <a:fillRect/>
          </a:stretch>
        </p:blipFill>
        <p:spPr>
          <a:xfrm>
            <a:off x="2257571" y="120748"/>
            <a:ext cx="2208921" cy="1832789"/>
          </a:xfrm>
          <a:prstGeom prst="rect">
            <a:avLst/>
          </a:prstGeom>
        </p:spPr>
      </p:pic>
      <p:pic>
        <p:nvPicPr>
          <p:cNvPr id="5" name="Picture 4"/>
          <p:cNvPicPr>
            <a:picLocks noChangeAspect="1"/>
          </p:cNvPicPr>
          <p:nvPr/>
        </p:nvPicPr>
        <p:blipFill>
          <a:blip r:embed="rId4"/>
          <a:stretch>
            <a:fillRect/>
          </a:stretch>
        </p:blipFill>
        <p:spPr>
          <a:xfrm>
            <a:off x="2261337" y="2025748"/>
            <a:ext cx="6704475" cy="2820572"/>
          </a:xfrm>
          <a:prstGeom prst="rect">
            <a:avLst/>
          </a:prstGeom>
          <a:effectLst>
            <a:outerShdw blurRad="50800" dist="38100" dir="13500000" algn="br" rotWithShape="0">
              <a:prstClr val="black">
                <a:alpha val="40000"/>
              </a:prstClr>
            </a:outerShdw>
          </a:effectLst>
        </p:spPr>
      </p:pic>
      <p:sp>
        <p:nvSpPr>
          <p:cNvPr id="7" name="Oval 6"/>
          <p:cNvSpPr/>
          <p:nvPr/>
        </p:nvSpPr>
        <p:spPr>
          <a:xfrm>
            <a:off x="3003453" y="1725874"/>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2494671" y="3393831"/>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2507567" y="4267437"/>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a:blip r:embed="rId5"/>
          <a:stretch>
            <a:fillRect/>
          </a:stretch>
        </p:blipFill>
        <p:spPr>
          <a:xfrm>
            <a:off x="4620943" y="289560"/>
            <a:ext cx="2145617" cy="1059054"/>
          </a:xfrm>
          <a:prstGeom prst="rect">
            <a:avLst/>
          </a:prstGeom>
        </p:spPr>
      </p:pic>
      <p:sp>
        <p:nvSpPr>
          <p:cNvPr id="9" name="Rectangular Callout 8"/>
          <p:cNvSpPr/>
          <p:nvPr/>
        </p:nvSpPr>
        <p:spPr>
          <a:xfrm>
            <a:off x="6328119" y="1043241"/>
            <a:ext cx="2637693" cy="787791"/>
          </a:xfrm>
          <a:prstGeom prst="wedgeRectCallout">
            <a:avLst>
              <a:gd name="adj1" fmla="val 17569"/>
              <a:gd name="adj2" fmla="val 19764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200" dirty="0">
                <a:solidFill>
                  <a:schemeClr val="bg1"/>
                </a:solidFill>
              </a:rPr>
              <a:t>Once </a:t>
            </a:r>
            <a:r>
              <a:rPr lang="en-GB" sz="1200" dirty="0" smtClean="0">
                <a:solidFill>
                  <a:schemeClr val="bg1"/>
                </a:solidFill>
              </a:rPr>
              <a:t>linked, </a:t>
            </a:r>
            <a:r>
              <a:rPr lang="en-GB" sz="1200" dirty="0">
                <a:solidFill>
                  <a:schemeClr val="bg1"/>
                </a:solidFill>
              </a:rPr>
              <a:t>you can specify how effective the Barrier is at mitigating that Threat / Error or Consequence.</a:t>
            </a:r>
            <a:endParaRPr lang="en-NZ" sz="1200" dirty="0">
              <a:solidFill>
                <a:schemeClr val="bg1"/>
              </a:solidFill>
            </a:endParaRPr>
          </a:p>
        </p:txBody>
      </p:sp>
      <p:sp>
        <p:nvSpPr>
          <p:cNvPr id="11" name="Oval 10"/>
          <p:cNvSpPr/>
          <p:nvPr/>
        </p:nvSpPr>
        <p:spPr>
          <a:xfrm>
            <a:off x="5270549" y="1103963"/>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927513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01" t="12947" r="6101" b="8831"/>
          <a:stretch/>
        </p:blipFill>
        <p:spPr>
          <a:xfrm>
            <a:off x="4334963" y="2059941"/>
            <a:ext cx="4661473" cy="2729133"/>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Download a </a:t>
            </a:r>
            <a:r>
              <a:rPr lang="en-GB" dirty="0" err="1" smtClean="0"/>
              <a:t>BowTieXP</a:t>
            </a:r>
            <a:r>
              <a:rPr lang="en-GB" dirty="0" smtClean="0"/>
              <a:t> file from a Risk or Hazard</a:t>
            </a:r>
            <a:endParaRPr lang="en-GB" dirty="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828800"/>
            <a:ext cx="1786255" cy="2278966"/>
          </a:xfrm>
        </p:spPr>
        <p:txBody>
          <a:bodyPr>
            <a:normAutofit fontScale="92500" lnSpcReduction="20000"/>
          </a:bodyPr>
          <a:lstStyle/>
          <a:p>
            <a:pPr lvl="0"/>
            <a:r>
              <a:rPr lang="en-NZ" dirty="0" smtClean="0"/>
              <a:t>Threats &amp; Errors and Consequences on a Risk can be exported with a supporting Hazard. This data will form a </a:t>
            </a:r>
            <a:r>
              <a:rPr lang="en-NZ" dirty="0" err="1" smtClean="0"/>
              <a:t>BowTie</a:t>
            </a:r>
            <a:r>
              <a:rPr lang="en-NZ" dirty="0" smtClean="0"/>
              <a:t> when imported the into the BowTieXP Scrapbook.</a:t>
            </a:r>
          </a:p>
          <a:p>
            <a:pPr lvl="0"/>
            <a:r>
              <a:rPr lang="en-NZ" dirty="0" smtClean="0"/>
              <a:t>Barriers are displayed in the order specified in SMS Solution.</a:t>
            </a:r>
          </a:p>
          <a:p>
            <a:pPr lvl="0"/>
            <a:r>
              <a:rPr lang="en-NZ" dirty="0" smtClean="0"/>
              <a:t>Users will need the new security role ‘BowTieXP Download’ to see this option in the Workflow.</a:t>
            </a:r>
            <a:endParaRPr lang="en-NZ" dirty="0"/>
          </a:p>
        </p:txBody>
      </p:sp>
      <p:sp>
        <p:nvSpPr>
          <p:cNvPr id="9" name="Line Callout 1 8"/>
          <p:cNvSpPr/>
          <p:nvPr/>
        </p:nvSpPr>
        <p:spPr>
          <a:xfrm>
            <a:off x="4901323" y="1225041"/>
            <a:ext cx="1092922" cy="213994"/>
          </a:xfrm>
          <a:prstGeom prst="borderCallout1">
            <a:avLst>
              <a:gd name="adj1" fmla="val 98364"/>
              <a:gd name="adj2" fmla="val 22606"/>
              <a:gd name="adj3" fmla="val 452330"/>
              <a:gd name="adj4" fmla="val 31140"/>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1200" dirty="0" smtClean="0">
                <a:solidFill>
                  <a:schemeClr val="bg1"/>
                </a:solidFill>
              </a:rPr>
              <a:t>Threat/Error</a:t>
            </a:r>
            <a:endParaRPr lang="en-NZ" sz="1200" dirty="0">
              <a:solidFill>
                <a:schemeClr val="bg1"/>
              </a:solidFill>
            </a:endParaRPr>
          </a:p>
        </p:txBody>
      </p:sp>
      <p:pic>
        <p:nvPicPr>
          <p:cNvPr id="2" name="Picture 1"/>
          <p:cNvPicPr>
            <a:picLocks noChangeAspect="1"/>
          </p:cNvPicPr>
          <p:nvPr/>
        </p:nvPicPr>
        <p:blipFill rotWithShape="1">
          <a:blip r:embed="rId4"/>
          <a:srcRect l="1027" t="321"/>
          <a:stretch/>
        </p:blipFill>
        <p:spPr>
          <a:xfrm>
            <a:off x="2060917" y="211015"/>
            <a:ext cx="1237770" cy="4369777"/>
          </a:xfrm>
          <a:prstGeom prst="rect">
            <a:avLst/>
          </a:prstGeom>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5"/>
          <a:stretch>
            <a:fillRect/>
          </a:stretch>
        </p:blipFill>
        <p:spPr>
          <a:xfrm>
            <a:off x="3390034" y="218048"/>
            <a:ext cx="1251481" cy="2625389"/>
          </a:xfrm>
          <a:prstGeom prst="rect">
            <a:avLst/>
          </a:prstGeom>
          <a:effectLst>
            <a:outerShdw blurRad="50800" dist="38100" dir="13500000" algn="br" rotWithShape="0">
              <a:prstClr val="black">
                <a:alpha val="40000"/>
              </a:prstClr>
            </a:outerShdw>
          </a:effectLst>
        </p:spPr>
      </p:pic>
      <p:sp>
        <p:nvSpPr>
          <p:cNvPr id="11" name="Rounded Rectangle 10"/>
          <p:cNvSpPr/>
          <p:nvPr/>
        </p:nvSpPr>
        <p:spPr>
          <a:xfrm>
            <a:off x="3404102" y="2551843"/>
            <a:ext cx="1188270" cy="277525"/>
          </a:xfrm>
          <a:prstGeom prst="roundRect">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ounded Rectangle 9"/>
          <p:cNvSpPr/>
          <p:nvPr/>
        </p:nvSpPr>
        <p:spPr>
          <a:xfrm>
            <a:off x="2072215" y="4303267"/>
            <a:ext cx="1188270" cy="277525"/>
          </a:xfrm>
          <a:prstGeom prst="roundRect">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Line Callout 1 11"/>
          <p:cNvSpPr/>
          <p:nvPr/>
        </p:nvSpPr>
        <p:spPr>
          <a:xfrm>
            <a:off x="5558001" y="1759188"/>
            <a:ext cx="689463" cy="225117"/>
          </a:xfrm>
          <a:prstGeom prst="borderCallout1">
            <a:avLst>
              <a:gd name="adj1" fmla="val 98364"/>
              <a:gd name="adj2" fmla="val 22606"/>
              <a:gd name="adj3" fmla="val 286680"/>
              <a:gd name="adj4" fmla="val 3021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1200" dirty="0" smtClean="0">
                <a:solidFill>
                  <a:schemeClr val="bg1"/>
                </a:solidFill>
              </a:rPr>
              <a:t>Barrier</a:t>
            </a:r>
            <a:endParaRPr lang="en-NZ" sz="1200" dirty="0">
              <a:solidFill>
                <a:schemeClr val="bg1"/>
              </a:solidFill>
            </a:endParaRPr>
          </a:p>
        </p:txBody>
      </p:sp>
      <p:sp>
        <p:nvSpPr>
          <p:cNvPr id="13" name="Line Callout 1 12"/>
          <p:cNvSpPr/>
          <p:nvPr/>
        </p:nvSpPr>
        <p:spPr>
          <a:xfrm>
            <a:off x="6407833" y="1697328"/>
            <a:ext cx="696351" cy="225117"/>
          </a:xfrm>
          <a:prstGeom prst="borderCallout1">
            <a:avLst>
              <a:gd name="adj1" fmla="val 101489"/>
              <a:gd name="adj2" fmla="val 31863"/>
              <a:gd name="adj3" fmla="val 308552"/>
              <a:gd name="adj4" fmla="val 39909"/>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1200" dirty="0" smtClean="0">
                <a:solidFill>
                  <a:schemeClr val="bg1"/>
                </a:solidFill>
              </a:rPr>
              <a:t>Hazard</a:t>
            </a:r>
            <a:endParaRPr lang="en-NZ" sz="1200" dirty="0">
              <a:solidFill>
                <a:schemeClr val="bg1"/>
              </a:solidFill>
            </a:endParaRPr>
          </a:p>
        </p:txBody>
      </p:sp>
      <p:sp>
        <p:nvSpPr>
          <p:cNvPr id="14" name="Line Callout 1 13"/>
          <p:cNvSpPr/>
          <p:nvPr/>
        </p:nvSpPr>
        <p:spPr>
          <a:xfrm>
            <a:off x="6756008" y="4190708"/>
            <a:ext cx="511273" cy="225117"/>
          </a:xfrm>
          <a:prstGeom prst="borderCallout1">
            <a:avLst>
              <a:gd name="adj1" fmla="val 3066"/>
              <a:gd name="adj2" fmla="val 53063"/>
              <a:gd name="adj3" fmla="val -368234"/>
              <a:gd name="adj4" fmla="val 515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NZ" sz="1200" dirty="0" smtClean="0">
                <a:solidFill>
                  <a:schemeClr val="bg1"/>
                </a:solidFill>
              </a:rPr>
              <a:t>Risk</a:t>
            </a:r>
            <a:endParaRPr lang="en-NZ" sz="1200" dirty="0">
              <a:solidFill>
                <a:schemeClr val="bg1"/>
              </a:solidFill>
            </a:endParaRPr>
          </a:p>
        </p:txBody>
      </p:sp>
      <p:sp>
        <p:nvSpPr>
          <p:cNvPr id="16" name="Line Callout 1 15"/>
          <p:cNvSpPr/>
          <p:nvPr/>
        </p:nvSpPr>
        <p:spPr>
          <a:xfrm>
            <a:off x="7793502" y="1070797"/>
            <a:ext cx="1202934" cy="225117"/>
          </a:xfrm>
          <a:prstGeom prst="borderCallout1">
            <a:avLst>
              <a:gd name="adj1" fmla="val 98364"/>
              <a:gd name="adj2" fmla="val 83073"/>
              <a:gd name="adj3" fmla="val 455405"/>
              <a:gd name="adj4" fmla="val 7593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Consequence</a:t>
            </a:r>
            <a:endParaRPr lang="en-NZ" sz="1200" dirty="0">
              <a:solidFill>
                <a:schemeClr val="bg1"/>
              </a:solidFill>
            </a:endParaRPr>
          </a:p>
        </p:txBody>
      </p:sp>
      <p:sp>
        <p:nvSpPr>
          <p:cNvPr id="17" name="Line Callout 1 16"/>
          <p:cNvSpPr/>
          <p:nvPr/>
        </p:nvSpPr>
        <p:spPr>
          <a:xfrm>
            <a:off x="7635167" y="1742914"/>
            <a:ext cx="759802" cy="225117"/>
          </a:xfrm>
          <a:prstGeom prst="borderCallout1">
            <a:avLst>
              <a:gd name="adj1" fmla="val 98364"/>
              <a:gd name="adj2" fmla="val 22606"/>
              <a:gd name="adj3" fmla="val 246061"/>
              <a:gd name="adj4" fmla="val 1912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Barrier</a:t>
            </a:r>
            <a:endParaRPr lang="en-NZ" sz="1200" dirty="0">
              <a:solidFill>
                <a:schemeClr val="bg1"/>
              </a:solidFill>
            </a:endParaRPr>
          </a:p>
        </p:txBody>
      </p:sp>
    </p:spTree>
    <p:extLst>
      <p:ext uri="{BB962C8B-B14F-4D97-AF65-F5344CB8AC3E}">
        <p14:creationId xmlns:p14="http://schemas.microsoft.com/office/powerpoint/2010/main" val="1007022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4963" y="982980"/>
            <a:ext cx="5910311" cy="458958"/>
          </a:xfrm>
        </p:spPr>
        <p:txBody>
          <a:bodyPr>
            <a:normAutofit fontScale="77500" lnSpcReduction="20000"/>
          </a:bodyPr>
          <a:lstStyle/>
          <a:p>
            <a:r>
              <a:rPr lang="en-NZ" dirty="0" smtClean="0"/>
              <a:t>Compare Risk across your organisation</a:t>
            </a:r>
            <a:endParaRPr lang="en-NZ" dirty="0"/>
          </a:p>
        </p:txBody>
      </p:sp>
      <p:sp>
        <p:nvSpPr>
          <p:cNvPr id="7" name="Text Placeholder 6"/>
          <p:cNvSpPr>
            <a:spLocks noGrp="1"/>
          </p:cNvSpPr>
          <p:nvPr>
            <p:ph type="body" sz="quarter" idx="17"/>
          </p:nvPr>
        </p:nvSpPr>
        <p:spPr/>
        <p:txBody>
          <a:bodyPr/>
          <a:lstStyle/>
          <a:p>
            <a:r>
              <a:rPr lang="en-NZ" dirty="0" smtClean="0"/>
              <a:t>04</a:t>
            </a:r>
            <a:endParaRPr lang="en-NZ" dirty="0"/>
          </a:p>
        </p:txBody>
      </p:sp>
    </p:spTree>
    <p:extLst>
      <p:ext uri="{BB962C8B-B14F-4D97-AF65-F5344CB8AC3E}">
        <p14:creationId xmlns:p14="http://schemas.microsoft.com/office/powerpoint/2010/main" val="2828396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New Risk Matrix Options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GB" dirty="0" smtClean="0"/>
              <a:t>Determine </a:t>
            </a:r>
            <a:r>
              <a:rPr lang="en-GB" dirty="0"/>
              <a:t>how Risk Ratings should be displayed in </a:t>
            </a:r>
            <a:r>
              <a:rPr lang="en-GB" dirty="0" smtClean="0"/>
              <a:t>grids.</a:t>
            </a:r>
          </a:p>
          <a:p>
            <a:r>
              <a:rPr lang="en-GB" dirty="0" smtClean="0"/>
              <a:t>Choose to display </a:t>
            </a:r>
            <a:r>
              <a:rPr lang="en-GB" dirty="0"/>
              <a:t>either </a:t>
            </a:r>
            <a:r>
              <a:rPr lang="en-GB" dirty="0" smtClean="0"/>
              <a:t>the Risk Label (word) or the Risk Score (number).</a:t>
            </a:r>
          </a:p>
          <a:p>
            <a:pPr lvl="0"/>
            <a:endParaRPr lang="en-NZ" dirty="0"/>
          </a:p>
        </p:txBody>
      </p:sp>
      <p:pic>
        <p:nvPicPr>
          <p:cNvPr id="2" name="Picture 1"/>
          <p:cNvPicPr>
            <a:picLocks noChangeAspect="1"/>
          </p:cNvPicPr>
          <p:nvPr/>
        </p:nvPicPr>
        <p:blipFill>
          <a:blip r:embed="rId3"/>
          <a:stretch>
            <a:fillRect/>
          </a:stretch>
        </p:blipFill>
        <p:spPr>
          <a:xfrm>
            <a:off x="2646337" y="338535"/>
            <a:ext cx="5940834" cy="1602806"/>
          </a:xfrm>
          <a:prstGeom prst="rect">
            <a:avLst/>
          </a:prstGeom>
        </p:spPr>
      </p:pic>
      <p:pic>
        <p:nvPicPr>
          <p:cNvPr id="5" name="Picture 4"/>
          <p:cNvPicPr>
            <a:picLocks noChangeAspect="1"/>
          </p:cNvPicPr>
          <p:nvPr/>
        </p:nvPicPr>
        <p:blipFill>
          <a:blip r:embed="rId4"/>
          <a:stretch>
            <a:fillRect/>
          </a:stretch>
        </p:blipFill>
        <p:spPr>
          <a:xfrm>
            <a:off x="2454812" y="2128617"/>
            <a:ext cx="3657600" cy="1828800"/>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5"/>
          <a:stretch>
            <a:fillRect/>
          </a:stretch>
        </p:blipFill>
        <p:spPr>
          <a:xfrm>
            <a:off x="5116390" y="3043017"/>
            <a:ext cx="3781425" cy="1857375"/>
          </a:xfrm>
          <a:prstGeom prst="rect">
            <a:avLst/>
          </a:prstGeom>
          <a:effectLst>
            <a:outerShdw blurRad="50800" dist="38100" dir="13500000" algn="br" rotWithShape="0">
              <a:prstClr val="black">
                <a:alpha val="40000"/>
              </a:prstClr>
            </a:outerShdw>
          </a:effectLst>
        </p:spPr>
      </p:pic>
      <p:sp>
        <p:nvSpPr>
          <p:cNvPr id="9" name="Line Callout 1 8"/>
          <p:cNvSpPr/>
          <p:nvPr/>
        </p:nvSpPr>
        <p:spPr>
          <a:xfrm>
            <a:off x="6161648" y="2431300"/>
            <a:ext cx="1420837" cy="309034"/>
          </a:xfrm>
          <a:prstGeom prst="borderCallout1">
            <a:avLst>
              <a:gd name="adj1" fmla="val 100804"/>
              <a:gd name="adj2" fmla="val 32742"/>
              <a:gd name="adj3" fmla="val 323498"/>
              <a:gd name="adj4" fmla="val 44342"/>
            </a:avLst>
          </a:prstGeom>
          <a:noFill/>
          <a:ln>
            <a:solidFill>
              <a:srgbClr val="E21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o</a:t>
            </a:r>
            <a:r>
              <a:rPr lang="en-NZ" dirty="0" smtClean="0">
                <a:solidFill>
                  <a:schemeClr val="bg1"/>
                </a:solidFill>
              </a:rPr>
              <a:t>r ‘Risk Score’:</a:t>
            </a:r>
            <a:endParaRPr lang="en-NZ" dirty="0">
              <a:solidFill>
                <a:schemeClr val="bg1"/>
              </a:solidFill>
            </a:endParaRPr>
          </a:p>
        </p:txBody>
      </p:sp>
      <p:sp>
        <p:nvSpPr>
          <p:cNvPr id="6" name="Line Callout 1 5"/>
          <p:cNvSpPr/>
          <p:nvPr/>
        </p:nvSpPr>
        <p:spPr>
          <a:xfrm>
            <a:off x="2497016" y="935956"/>
            <a:ext cx="3734973" cy="309034"/>
          </a:xfrm>
          <a:prstGeom prst="borderCallout1">
            <a:avLst>
              <a:gd name="adj1" fmla="val 100804"/>
              <a:gd name="adj2" fmla="val 32742"/>
              <a:gd name="adj3" fmla="val 519240"/>
              <a:gd name="adj4" fmla="val 44773"/>
            </a:avLst>
          </a:prstGeom>
          <a:noFill/>
          <a:ln>
            <a:solidFill>
              <a:srgbClr val="E21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65916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New Risk Matrix Options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GB" dirty="0" smtClean="0"/>
              <a:t>When </a:t>
            </a:r>
            <a:r>
              <a:rPr lang="en-GB" dirty="0"/>
              <a:t>a user changes </a:t>
            </a:r>
            <a:r>
              <a:rPr lang="en-GB" dirty="0" smtClean="0"/>
              <a:t>the Probability </a:t>
            </a:r>
            <a:r>
              <a:rPr lang="en-GB" dirty="0"/>
              <a:t>and Consequences on a Risk </a:t>
            </a:r>
            <a:r>
              <a:rPr lang="en-GB" dirty="0" smtClean="0"/>
              <a:t>Assessment, you can choose to give them the option to copy their changes to another Assessment on the Risk on the same Department.</a:t>
            </a:r>
            <a:endParaRPr lang="en-NZ" dirty="0"/>
          </a:p>
          <a:p>
            <a:pPr lvl="0"/>
            <a:endParaRPr lang="en-NZ" dirty="0"/>
          </a:p>
        </p:txBody>
      </p:sp>
      <p:pic>
        <p:nvPicPr>
          <p:cNvPr id="2" name="Picture 1"/>
          <p:cNvPicPr>
            <a:picLocks noChangeAspect="1"/>
          </p:cNvPicPr>
          <p:nvPr/>
        </p:nvPicPr>
        <p:blipFill>
          <a:blip r:embed="rId3"/>
          <a:stretch>
            <a:fillRect/>
          </a:stretch>
        </p:blipFill>
        <p:spPr>
          <a:xfrm>
            <a:off x="2646337" y="338535"/>
            <a:ext cx="5940834" cy="1602806"/>
          </a:xfrm>
          <a:prstGeom prst="rect">
            <a:avLst/>
          </a:prstGeom>
        </p:spPr>
      </p:pic>
      <p:pic>
        <p:nvPicPr>
          <p:cNvPr id="8" name="Picture 7"/>
          <p:cNvPicPr>
            <a:picLocks noChangeAspect="1"/>
          </p:cNvPicPr>
          <p:nvPr/>
        </p:nvPicPr>
        <p:blipFill>
          <a:blip r:embed="rId4"/>
          <a:stretch>
            <a:fillRect/>
          </a:stretch>
        </p:blipFill>
        <p:spPr>
          <a:xfrm>
            <a:off x="3856069" y="2046851"/>
            <a:ext cx="4731102" cy="2927838"/>
          </a:xfrm>
          <a:prstGeom prst="rect">
            <a:avLst/>
          </a:prstGeom>
        </p:spPr>
      </p:pic>
      <p:sp>
        <p:nvSpPr>
          <p:cNvPr id="6" name="Line Callout 1 5"/>
          <p:cNvSpPr/>
          <p:nvPr/>
        </p:nvSpPr>
        <p:spPr>
          <a:xfrm>
            <a:off x="3931920" y="1237957"/>
            <a:ext cx="2876843" cy="379828"/>
          </a:xfrm>
          <a:prstGeom prst="borderCallout1">
            <a:avLst>
              <a:gd name="adj1" fmla="val 100804"/>
              <a:gd name="adj2" fmla="val 32742"/>
              <a:gd name="adj3" fmla="val 498756"/>
              <a:gd name="adj4" fmla="val 47975"/>
            </a:avLst>
          </a:prstGeom>
          <a:noFill/>
          <a:ln>
            <a:solidFill>
              <a:srgbClr val="E21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495404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03119" y="1501062"/>
            <a:ext cx="6985931" cy="1495355"/>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New Risk Matrix screen</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pPr lvl="0"/>
            <a:r>
              <a:rPr lang="en-GB" dirty="0"/>
              <a:t>Primary and Secondary Matrices now open in a </a:t>
            </a:r>
            <a:r>
              <a:rPr lang="en-GB" dirty="0" smtClean="0"/>
              <a:t>new, widescreen </a:t>
            </a:r>
            <a:r>
              <a:rPr lang="en-GB" dirty="0"/>
              <a:t>Risk Matrix </a:t>
            </a:r>
            <a:r>
              <a:rPr lang="en-GB" dirty="0" smtClean="0"/>
              <a:t>screen.</a:t>
            </a:r>
            <a:endParaRPr lang="en-NZ" dirty="0"/>
          </a:p>
        </p:txBody>
      </p:sp>
      <p:sp>
        <p:nvSpPr>
          <p:cNvPr id="9" name="Rectangular Callout 8"/>
          <p:cNvSpPr/>
          <p:nvPr/>
        </p:nvSpPr>
        <p:spPr>
          <a:xfrm>
            <a:off x="6285916" y="120453"/>
            <a:ext cx="2637693" cy="1064343"/>
          </a:xfrm>
          <a:prstGeom prst="wedgeRectCallout">
            <a:avLst>
              <a:gd name="adj1" fmla="val 30369"/>
              <a:gd name="adj2" fmla="val 8133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The Risk </a:t>
            </a:r>
            <a:r>
              <a:rPr lang="en-NZ" sz="1200" dirty="0">
                <a:solidFill>
                  <a:schemeClr val="bg1"/>
                </a:solidFill>
              </a:rPr>
              <a:t>Matrix workflow </a:t>
            </a:r>
            <a:r>
              <a:rPr lang="en-NZ" sz="1200" dirty="0" smtClean="0">
                <a:solidFill>
                  <a:schemeClr val="bg1"/>
                </a:solidFill>
              </a:rPr>
              <a:t>indicates </a:t>
            </a:r>
            <a:r>
              <a:rPr lang="en-NZ" sz="1200" dirty="0">
                <a:solidFill>
                  <a:schemeClr val="bg1"/>
                </a:solidFill>
              </a:rPr>
              <a:t>the State of the Risk Matrix and the actions which can be done in the current state.</a:t>
            </a:r>
          </a:p>
        </p:txBody>
      </p:sp>
      <p:sp>
        <p:nvSpPr>
          <p:cNvPr id="8" name="Rectangular Callout 7"/>
          <p:cNvSpPr/>
          <p:nvPr/>
        </p:nvSpPr>
        <p:spPr>
          <a:xfrm>
            <a:off x="2372754" y="3336162"/>
            <a:ext cx="2637693" cy="1024823"/>
          </a:xfrm>
          <a:prstGeom prst="wedgeRectCallout">
            <a:avLst>
              <a:gd name="adj1" fmla="val 7169"/>
              <a:gd name="adj2" fmla="val -9143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There </a:t>
            </a:r>
            <a:r>
              <a:rPr lang="en-NZ" sz="1200" dirty="0">
                <a:solidFill>
                  <a:schemeClr val="bg1"/>
                </a:solidFill>
              </a:rPr>
              <a:t>is an option to automate the selection of Severity and Likelihood based on the Probability and highest-severity </a:t>
            </a:r>
            <a:r>
              <a:rPr lang="en-NZ" sz="1200" dirty="0" smtClean="0">
                <a:solidFill>
                  <a:schemeClr val="bg1"/>
                </a:solidFill>
              </a:rPr>
              <a:t>Consequence. </a:t>
            </a:r>
            <a:endParaRPr lang="en-NZ" sz="1200" dirty="0">
              <a:solidFill>
                <a:schemeClr val="bg1"/>
              </a:solidFill>
            </a:endParaRPr>
          </a:p>
        </p:txBody>
      </p:sp>
      <p:sp>
        <p:nvSpPr>
          <p:cNvPr id="10" name="Rectangular Callout 9"/>
          <p:cNvSpPr/>
          <p:nvPr/>
        </p:nvSpPr>
        <p:spPr>
          <a:xfrm>
            <a:off x="5768929" y="3336162"/>
            <a:ext cx="2637693" cy="857767"/>
          </a:xfrm>
          <a:prstGeom prst="wedgeRectCallout">
            <a:avLst>
              <a:gd name="adj1" fmla="val -37097"/>
              <a:gd name="adj2" fmla="val -9914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If you choose to automate selection of Severity and Likelihood, choose whether a </a:t>
            </a:r>
            <a:r>
              <a:rPr lang="en-NZ" sz="1200" dirty="0">
                <a:solidFill>
                  <a:schemeClr val="bg1"/>
                </a:solidFill>
              </a:rPr>
              <a:t>user can override </a:t>
            </a:r>
            <a:r>
              <a:rPr lang="en-NZ" sz="1200" dirty="0" smtClean="0">
                <a:solidFill>
                  <a:schemeClr val="bg1"/>
                </a:solidFill>
              </a:rPr>
              <a:t>the </a:t>
            </a:r>
            <a:r>
              <a:rPr lang="en-NZ" sz="1200" dirty="0">
                <a:solidFill>
                  <a:schemeClr val="bg1"/>
                </a:solidFill>
              </a:rPr>
              <a:t>selection or not.</a:t>
            </a:r>
          </a:p>
        </p:txBody>
      </p:sp>
    </p:spTree>
    <p:extLst>
      <p:ext uri="{BB962C8B-B14F-4D97-AF65-F5344CB8AC3E}">
        <p14:creationId xmlns:p14="http://schemas.microsoft.com/office/powerpoint/2010/main" val="6045933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Link Severity Values to the Matrix</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88123"/>
            <a:ext cx="1786255" cy="2440595"/>
          </a:xfrm>
        </p:spPr>
        <p:txBody>
          <a:bodyPr>
            <a:normAutofit/>
          </a:bodyPr>
          <a:lstStyle/>
          <a:p>
            <a:r>
              <a:rPr lang="en-NZ" dirty="0" smtClean="0"/>
              <a:t>Link the Severity Values you want to use on the Matrix.</a:t>
            </a:r>
          </a:p>
        </p:txBody>
      </p:sp>
      <p:pic>
        <p:nvPicPr>
          <p:cNvPr id="6" name="Picture 5"/>
          <p:cNvPicPr>
            <a:picLocks noChangeAspect="1"/>
          </p:cNvPicPr>
          <p:nvPr/>
        </p:nvPicPr>
        <p:blipFill>
          <a:blip r:embed="rId3"/>
          <a:stretch>
            <a:fillRect/>
          </a:stretch>
        </p:blipFill>
        <p:spPr>
          <a:xfrm>
            <a:off x="2159390" y="275492"/>
            <a:ext cx="6865034" cy="2431366"/>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4"/>
          <a:stretch>
            <a:fillRect/>
          </a:stretch>
        </p:blipFill>
        <p:spPr>
          <a:xfrm>
            <a:off x="3591145" y="2798298"/>
            <a:ext cx="5433279" cy="2238874"/>
          </a:xfrm>
          <a:prstGeom prst="rect">
            <a:avLst/>
          </a:prstGeom>
          <a:effectLst>
            <a:outerShdw blurRad="50800" dist="38100" dir="13500000" algn="br" rotWithShape="0">
              <a:prstClr val="black">
                <a:alpha val="40000"/>
              </a:prstClr>
            </a:outerShdw>
          </a:effectLst>
        </p:spPr>
      </p:pic>
      <p:sp>
        <p:nvSpPr>
          <p:cNvPr id="10" name="Oval 9"/>
          <p:cNvSpPr/>
          <p:nvPr/>
        </p:nvSpPr>
        <p:spPr>
          <a:xfrm>
            <a:off x="2435909" y="2488808"/>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291172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Link Qualitative Consequence Types to the Matrix</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856935"/>
            <a:ext cx="1786255" cy="2271783"/>
          </a:xfrm>
        </p:spPr>
        <p:txBody>
          <a:bodyPr>
            <a:normAutofit/>
          </a:bodyPr>
          <a:lstStyle/>
          <a:p>
            <a:r>
              <a:rPr lang="en-GB" dirty="0" smtClean="0"/>
              <a:t>Link </a:t>
            </a:r>
            <a:r>
              <a:rPr lang="en-GB" dirty="0"/>
              <a:t>the Qualitative Consequence Types that apply to the Matrix. </a:t>
            </a:r>
            <a:endParaRPr lang="en-GB" dirty="0" smtClean="0"/>
          </a:p>
        </p:txBody>
      </p:sp>
      <p:pic>
        <p:nvPicPr>
          <p:cNvPr id="6" name="Picture 5"/>
          <p:cNvPicPr>
            <a:picLocks noChangeAspect="1"/>
          </p:cNvPicPr>
          <p:nvPr/>
        </p:nvPicPr>
        <p:blipFill>
          <a:blip r:embed="rId3"/>
          <a:stretch>
            <a:fillRect/>
          </a:stretch>
        </p:blipFill>
        <p:spPr>
          <a:xfrm>
            <a:off x="2103120" y="261883"/>
            <a:ext cx="6900203" cy="2634860"/>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4"/>
          <a:stretch>
            <a:fillRect/>
          </a:stretch>
        </p:blipFill>
        <p:spPr>
          <a:xfrm>
            <a:off x="4415717" y="3082813"/>
            <a:ext cx="4587606" cy="1412913"/>
          </a:xfrm>
          <a:prstGeom prst="rect">
            <a:avLst/>
          </a:prstGeom>
          <a:effectLst>
            <a:outerShdw blurRad="50800" dist="38100" dir="13500000" algn="br" rotWithShape="0">
              <a:prstClr val="black">
                <a:alpha val="40000"/>
              </a:prstClr>
            </a:outerShdw>
          </a:effectLst>
        </p:spPr>
      </p:pic>
      <p:sp>
        <p:nvSpPr>
          <p:cNvPr id="10" name="Rectangular Callout 9"/>
          <p:cNvSpPr/>
          <p:nvPr/>
        </p:nvSpPr>
        <p:spPr>
          <a:xfrm>
            <a:off x="2103120" y="3082813"/>
            <a:ext cx="2058570" cy="1820964"/>
          </a:xfrm>
          <a:prstGeom prst="wedgeRectCallout">
            <a:avLst>
              <a:gd name="adj1" fmla="val 64071"/>
              <a:gd name="adj2" fmla="val 20374"/>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a:solidFill>
                  <a:schemeClr val="bg1"/>
                </a:solidFill>
              </a:rPr>
              <a:t>If the Matrix is set to </a:t>
            </a:r>
            <a:r>
              <a:rPr lang="en-NZ" sz="1200" dirty="0" smtClean="0">
                <a:solidFill>
                  <a:schemeClr val="bg1"/>
                </a:solidFill>
              </a:rPr>
              <a:t>automatically set the Severity, but the </a:t>
            </a:r>
            <a:r>
              <a:rPr lang="en-NZ" sz="1200" dirty="0">
                <a:solidFill>
                  <a:schemeClr val="bg1"/>
                </a:solidFill>
              </a:rPr>
              <a:t>Consequence Type uses a Severity Value which has not been linked to the Matrix, </a:t>
            </a:r>
            <a:r>
              <a:rPr lang="en-NZ" sz="1200" dirty="0" smtClean="0">
                <a:solidFill>
                  <a:schemeClr val="bg1"/>
                </a:solidFill>
              </a:rPr>
              <a:t>the system offers to </a:t>
            </a:r>
            <a:r>
              <a:rPr lang="en-NZ" sz="1200" dirty="0">
                <a:solidFill>
                  <a:schemeClr val="bg1"/>
                </a:solidFill>
              </a:rPr>
              <a:t>add </a:t>
            </a:r>
            <a:r>
              <a:rPr lang="en-NZ" sz="1200" dirty="0" smtClean="0">
                <a:solidFill>
                  <a:schemeClr val="bg1"/>
                </a:solidFill>
              </a:rPr>
              <a:t>that </a:t>
            </a:r>
            <a:r>
              <a:rPr lang="en-NZ" sz="1200" dirty="0">
                <a:solidFill>
                  <a:schemeClr val="bg1"/>
                </a:solidFill>
              </a:rPr>
              <a:t>Severity Value at the same time.</a:t>
            </a:r>
          </a:p>
        </p:txBody>
      </p:sp>
      <p:sp>
        <p:nvSpPr>
          <p:cNvPr id="11" name="Oval 10"/>
          <p:cNvSpPr/>
          <p:nvPr/>
        </p:nvSpPr>
        <p:spPr>
          <a:xfrm>
            <a:off x="2485146" y="2683805"/>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607911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a:t>Link </a:t>
            </a:r>
            <a:r>
              <a:rPr lang="en-GB" dirty="0" smtClean="0"/>
              <a:t>Quantitative </a:t>
            </a:r>
            <a:r>
              <a:rPr lang="en-GB" dirty="0"/>
              <a:t>Consequence Types to the Matrix</a:t>
            </a: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885071"/>
            <a:ext cx="1786255" cy="2243647"/>
          </a:xfrm>
        </p:spPr>
        <p:txBody>
          <a:bodyPr>
            <a:normAutofit/>
          </a:bodyPr>
          <a:lstStyle/>
          <a:p>
            <a:r>
              <a:rPr lang="en-GB" dirty="0" smtClean="0"/>
              <a:t>Link </a:t>
            </a:r>
            <a:r>
              <a:rPr lang="en-GB" dirty="0"/>
              <a:t>the Quantitative Consequence Types that apply to the </a:t>
            </a:r>
            <a:r>
              <a:rPr lang="en-GB" dirty="0" smtClean="0"/>
              <a:t>Matrix.</a:t>
            </a:r>
            <a:endParaRPr lang="en-NZ" dirty="0"/>
          </a:p>
        </p:txBody>
      </p:sp>
      <p:pic>
        <p:nvPicPr>
          <p:cNvPr id="6" name="Picture 5"/>
          <p:cNvPicPr>
            <a:picLocks noChangeAspect="1"/>
          </p:cNvPicPr>
          <p:nvPr/>
        </p:nvPicPr>
        <p:blipFill rotWithShape="1">
          <a:blip r:embed="rId3"/>
          <a:srcRect t="339"/>
          <a:stretch/>
        </p:blipFill>
        <p:spPr>
          <a:xfrm>
            <a:off x="2255523" y="218048"/>
            <a:ext cx="6740755" cy="2061659"/>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rotWithShape="1">
          <a:blip r:embed="rId4"/>
          <a:srcRect b="295"/>
          <a:stretch/>
        </p:blipFill>
        <p:spPr>
          <a:xfrm>
            <a:off x="4596422" y="2074984"/>
            <a:ext cx="4399856" cy="2623626"/>
          </a:xfrm>
          <a:prstGeom prst="rect">
            <a:avLst/>
          </a:prstGeom>
          <a:effectLst>
            <a:outerShdw blurRad="50800" dist="38100" dir="13500000" algn="br" rotWithShape="0">
              <a:prstClr val="black">
                <a:alpha val="40000"/>
              </a:prstClr>
            </a:outerShdw>
          </a:effectLst>
        </p:spPr>
      </p:pic>
      <p:sp>
        <p:nvSpPr>
          <p:cNvPr id="10" name="Rectangular Callout 9"/>
          <p:cNvSpPr/>
          <p:nvPr/>
        </p:nvSpPr>
        <p:spPr>
          <a:xfrm>
            <a:off x="2246630" y="2571963"/>
            <a:ext cx="2058570" cy="1597127"/>
          </a:xfrm>
          <a:prstGeom prst="wedgeRectCallout">
            <a:avLst>
              <a:gd name="adj1" fmla="val 95314"/>
              <a:gd name="adj2" fmla="val -209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Once linked, you can edit </a:t>
            </a:r>
            <a:r>
              <a:rPr lang="en-NZ" sz="1200" dirty="0">
                <a:solidFill>
                  <a:schemeClr val="bg1"/>
                </a:solidFill>
              </a:rPr>
              <a:t>the value ranges for each </a:t>
            </a:r>
            <a:r>
              <a:rPr lang="en-NZ" sz="1200" dirty="0" smtClean="0">
                <a:solidFill>
                  <a:schemeClr val="bg1"/>
                </a:solidFill>
              </a:rPr>
              <a:t>Severity. This will enable the Severity to be automatically selected when the end user enters the value of the Consequence.</a:t>
            </a:r>
            <a:endParaRPr lang="en-NZ" sz="1200" dirty="0">
              <a:solidFill>
                <a:schemeClr val="bg1"/>
              </a:solidFill>
            </a:endParaRPr>
          </a:p>
        </p:txBody>
      </p:sp>
      <p:sp>
        <p:nvSpPr>
          <p:cNvPr id="11" name="Oval 10"/>
          <p:cNvSpPr/>
          <p:nvPr/>
        </p:nvSpPr>
        <p:spPr>
          <a:xfrm>
            <a:off x="2569553" y="2075726"/>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5-Point Star 11"/>
          <p:cNvSpPr/>
          <p:nvPr/>
        </p:nvSpPr>
        <p:spPr>
          <a:xfrm>
            <a:off x="393336" y="3581814"/>
            <a:ext cx="182880" cy="18288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3" name="Group 12"/>
          <p:cNvGrpSpPr/>
          <p:nvPr/>
        </p:nvGrpSpPr>
        <p:grpSpPr>
          <a:xfrm>
            <a:off x="2236239" y="4698610"/>
            <a:ext cx="3138144" cy="302455"/>
            <a:chOff x="5865180" y="4698610"/>
            <a:chExt cx="3138144" cy="302455"/>
          </a:xfrm>
        </p:grpSpPr>
        <p:sp>
          <p:nvSpPr>
            <p:cNvPr id="14" name="Rounded Rectangle 13"/>
            <p:cNvSpPr/>
            <p:nvPr/>
          </p:nvSpPr>
          <p:spPr>
            <a:xfrm>
              <a:off x="5865180" y="4698610"/>
              <a:ext cx="3138144" cy="302455"/>
            </a:xfrm>
            <a:prstGeom prst="roundRect">
              <a:avLst/>
            </a:prstGeom>
            <a:solidFill>
              <a:srgbClr val="100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NZ" sz="900" dirty="0" smtClean="0"/>
                <a:t>Quantitative Consequences are a Premium feature.</a:t>
              </a:r>
              <a:endParaRPr lang="en-NZ" sz="900" dirty="0"/>
            </a:p>
          </p:txBody>
        </p:sp>
        <p:sp>
          <p:nvSpPr>
            <p:cNvPr id="15" name="5-Point Star 14"/>
            <p:cNvSpPr/>
            <p:nvPr/>
          </p:nvSpPr>
          <p:spPr>
            <a:xfrm>
              <a:off x="5949585" y="4751362"/>
              <a:ext cx="182880" cy="18288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1015565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a:t>Link </a:t>
            </a:r>
            <a:r>
              <a:rPr lang="en-GB" dirty="0" smtClean="0"/>
              <a:t>Likelihood Values </a:t>
            </a:r>
            <a:r>
              <a:rPr lang="en-GB" dirty="0"/>
              <a:t>to the Matrix</a:t>
            </a: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74055"/>
            <a:ext cx="1786255" cy="2454663"/>
          </a:xfrm>
        </p:spPr>
        <p:txBody>
          <a:bodyPr>
            <a:normAutofit/>
          </a:bodyPr>
          <a:lstStyle/>
          <a:p>
            <a:r>
              <a:rPr lang="en-NZ" dirty="0"/>
              <a:t>Link the </a:t>
            </a:r>
            <a:r>
              <a:rPr lang="en-NZ" dirty="0" smtClean="0"/>
              <a:t>Likelihood </a:t>
            </a:r>
            <a:r>
              <a:rPr lang="en-NZ" dirty="0"/>
              <a:t>Values you want to use on the Matrix</a:t>
            </a:r>
            <a:r>
              <a:rPr lang="en-NZ" dirty="0" smtClean="0"/>
              <a:t>.</a:t>
            </a:r>
            <a:endParaRPr lang="en-NZ" dirty="0"/>
          </a:p>
        </p:txBody>
      </p:sp>
      <p:pic>
        <p:nvPicPr>
          <p:cNvPr id="2" name="Picture 1"/>
          <p:cNvPicPr>
            <a:picLocks noChangeAspect="1"/>
          </p:cNvPicPr>
          <p:nvPr/>
        </p:nvPicPr>
        <p:blipFill>
          <a:blip r:embed="rId3"/>
          <a:stretch>
            <a:fillRect/>
          </a:stretch>
        </p:blipFill>
        <p:spPr>
          <a:xfrm>
            <a:off x="2314333" y="358726"/>
            <a:ext cx="6597550" cy="2144985"/>
          </a:xfrm>
          <a:prstGeom prst="rect">
            <a:avLst/>
          </a:prstGeom>
          <a:effectLst>
            <a:outerShdw blurRad="50800" dist="38100" dir="13500000" algn="br" rotWithShape="0">
              <a:prstClr val="black">
                <a:alpha val="40000"/>
              </a:prstClr>
            </a:outerShdw>
          </a:effectLst>
        </p:spPr>
      </p:pic>
      <p:pic>
        <p:nvPicPr>
          <p:cNvPr id="5" name="Picture 4"/>
          <p:cNvPicPr>
            <a:picLocks noChangeAspect="1"/>
          </p:cNvPicPr>
          <p:nvPr/>
        </p:nvPicPr>
        <p:blipFill>
          <a:blip r:embed="rId4"/>
          <a:stretch>
            <a:fillRect/>
          </a:stretch>
        </p:blipFill>
        <p:spPr>
          <a:xfrm>
            <a:off x="5498856" y="2684201"/>
            <a:ext cx="3413027" cy="1721037"/>
          </a:xfrm>
          <a:prstGeom prst="rect">
            <a:avLst/>
          </a:prstGeom>
          <a:effectLst>
            <a:outerShdw blurRad="50800" dist="38100" dir="13500000" algn="br" rotWithShape="0">
              <a:prstClr val="black">
                <a:alpha val="40000"/>
              </a:prstClr>
            </a:outerShdw>
          </a:effectLst>
        </p:spPr>
      </p:pic>
      <p:sp>
        <p:nvSpPr>
          <p:cNvPr id="10" name="Rectangular Callout 9"/>
          <p:cNvSpPr/>
          <p:nvPr/>
        </p:nvSpPr>
        <p:spPr>
          <a:xfrm>
            <a:off x="2314333" y="2684201"/>
            <a:ext cx="2058570" cy="1721037"/>
          </a:xfrm>
          <a:prstGeom prst="wedgeRectCallout">
            <a:avLst>
              <a:gd name="adj1" fmla="val 114968"/>
              <a:gd name="adj2" fmla="val -5288"/>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Once linked</a:t>
            </a:r>
            <a:r>
              <a:rPr lang="en-NZ" sz="1200" dirty="0">
                <a:solidFill>
                  <a:schemeClr val="bg1"/>
                </a:solidFill>
              </a:rPr>
              <a:t>, </a:t>
            </a:r>
            <a:r>
              <a:rPr lang="en-NZ" sz="1200" dirty="0" smtClean="0">
                <a:solidFill>
                  <a:schemeClr val="bg1"/>
                </a:solidFill>
              </a:rPr>
              <a:t>you </a:t>
            </a:r>
            <a:r>
              <a:rPr lang="en-NZ" sz="1200" dirty="0">
                <a:solidFill>
                  <a:schemeClr val="bg1"/>
                </a:solidFill>
              </a:rPr>
              <a:t>can set the probability range for each Likelihood Value on the </a:t>
            </a:r>
            <a:r>
              <a:rPr lang="en-NZ" sz="1200" dirty="0" smtClean="0">
                <a:solidFill>
                  <a:schemeClr val="bg1"/>
                </a:solidFill>
              </a:rPr>
              <a:t>Matrix. This will enable the Likelihood to be automatically selected based on the Probability the user enters.</a:t>
            </a:r>
            <a:endParaRPr lang="en-NZ" sz="1200" dirty="0">
              <a:solidFill>
                <a:schemeClr val="bg1"/>
              </a:solidFill>
            </a:endParaRPr>
          </a:p>
        </p:txBody>
      </p:sp>
      <p:sp>
        <p:nvSpPr>
          <p:cNvPr id="11" name="Oval 10"/>
          <p:cNvSpPr/>
          <p:nvPr/>
        </p:nvSpPr>
        <p:spPr>
          <a:xfrm>
            <a:off x="2696162" y="2287983"/>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34348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smtClean="0"/>
              <a:t>What’s new</a:t>
            </a:r>
            <a:endParaRPr lang="en-GB" dirty="0"/>
          </a:p>
        </p:txBody>
      </p:sp>
      <p:sp>
        <p:nvSpPr>
          <p:cNvPr id="3" name="Text Placeholder 2"/>
          <p:cNvSpPr>
            <a:spLocks noGrp="1"/>
          </p:cNvSpPr>
          <p:nvPr>
            <p:ph type="body" sz="quarter" idx="11"/>
          </p:nvPr>
        </p:nvSpPr>
        <p:spPr/>
        <p:txBody>
          <a:bodyPr/>
          <a:lstStyle/>
          <a:p>
            <a:r>
              <a:rPr lang="en-NZ" dirty="0" smtClean="0"/>
              <a:t>The </a:t>
            </a:r>
            <a:r>
              <a:rPr lang="en-NZ" dirty="0"/>
              <a:t>following presentation gives an overview of what’s new in </a:t>
            </a:r>
            <a:r>
              <a:rPr lang="en-NZ" dirty="0" smtClean="0"/>
              <a:t>v2020.1</a:t>
            </a:r>
            <a:endParaRPr lang="en-GB" dirty="0"/>
          </a:p>
        </p:txBody>
      </p:sp>
      <p:sp>
        <p:nvSpPr>
          <p:cNvPr id="5" name="Text Placeholder 4"/>
          <p:cNvSpPr>
            <a:spLocks noGrp="1"/>
          </p:cNvSpPr>
          <p:nvPr>
            <p:ph type="body" sz="quarter" idx="17"/>
          </p:nvPr>
        </p:nvSpPr>
        <p:spPr/>
        <p:txBody>
          <a:bodyPr/>
          <a:lstStyle/>
          <a:p>
            <a:r>
              <a:rPr lang="en-GB" dirty="0"/>
              <a:t>01</a:t>
            </a:r>
          </a:p>
        </p:txBody>
      </p:sp>
    </p:spTree>
    <p:extLst>
      <p:ext uri="{BB962C8B-B14F-4D97-AF65-F5344CB8AC3E}">
        <p14:creationId xmlns:p14="http://schemas.microsoft.com/office/powerpoint/2010/main" val="1363087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a:t>Link </a:t>
            </a:r>
            <a:r>
              <a:rPr lang="en-GB" dirty="0" smtClean="0"/>
              <a:t>Risk Levels </a:t>
            </a:r>
            <a:r>
              <a:rPr lang="en-GB" dirty="0"/>
              <a:t>to the Matrix</a:t>
            </a:r>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NZ" dirty="0"/>
              <a:t>Link the </a:t>
            </a:r>
            <a:r>
              <a:rPr lang="en-NZ" dirty="0" smtClean="0"/>
              <a:t>Risk Levels </a:t>
            </a:r>
            <a:r>
              <a:rPr lang="en-NZ" dirty="0"/>
              <a:t>you want to use on the Matrix</a:t>
            </a:r>
            <a:r>
              <a:rPr lang="en-NZ" dirty="0" smtClean="0"/>
              <a:t>.</a:t>
            </a:r>
          </a:p>
          <a:p>
            <a:r>
              <a:rPr lang="en-NZ" dirty="0" smtClean="0"/>
              <a:t>These will become available to choose on each Risk Matrix cell.</a:t>
            </a:r>
            <a:endParaRPr lang="en-NZ" dirty="0"/>
          </a:p>
        </p:txBody>
      </p:sp>
      <p:pic>
        <p:nvPicPr>
          <p:cNvPr id="6" name="Picture 5"/>
          <p:cNvPicPr>
            <a:picLocks noChangeAspect="1"/>
          </p:cNvPicPr>
          <p:nvPr/>
        </p:nvPicPr>
        <p:blipFill rotWithShape="1">
          <a:blip r:embed="rId3"/>
          <a:srcRect t="158" b="1"/>
          <a:stretch/>
        </p:blipFill>
        <p:spPr>
          <a:xfrm>
            <a:off x="2410267" y="443132"/>
            <a:ext cx="6421902" cy="229511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293245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a:xfrm>
            <a:off x="225032" y="908277"/>
            <a:ext cx="1976561" cy="550159"/>
          </a:xfrm>
        </p:spPr>
        <p:txBody>
          <a:bodyPr/>
          <a:lstStyle/>
          <a:p>
            <a:r>
              <a:rPr lang="en-GB" dirty="0" smtClean="0"/>
              <a:t>Easier Matrix Set Up</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322363"/>
            <a:ext cx="1786255" cy="2806355"/>
          </a:xfrm>
        </p:spPr>
        <p:txBody>
          <a:bodyPr>
            <a:normAutofit lnSpcReduction="10000"/>
          </a:bodyPr>
          <a:lstStyle/>
          <a:p>
            <a:r>
              <a:rPr lang="en-GB" dirty="0" smtClean="0"/>
              <a:t>The number of columns </a:t>
            </a:r>
            <a:r>
              <a:rPr lang="en-GB" dirty="0"/>
              <a:t>and rows </a:t>
            </a:r>
            <a:r>
              <a:rPr lang="en-GB" dirty="0" smtClean="0"/>
              <a:t>on </a:t>
            </a:r>
            <a:r>
              <a:rPr lang="en-GB" dirty="0"/>
              <a:t>the </a:t>
            </a:r>
            <a:r>
              <a:rPr lang="en-GB" dirty="0" smtClean="0"/>
              <a:t>Matrix is automatically determined by how many Severity </a:t>
            </a:r>
            <a:r>
              <a:rPr lang="en-GB" dirty="0"/>
              <a:t>and Likelihood values </a:t>
            </a:r>
            <a:r>
              <a:rPr lang="en-GB" dirty="0" smtClean="0"/>
              <a:t>are linked. </a:t>
            </a:r>
          </a:p>
          <a:p>
            <a:r>
              <a:rPr lang="en-GB" dirty="0" smtClean="0"/>
              <a:t>You can choose whether these </a:t>
            </a:r>
            <a:r>
              <a:rPr lang="en-GB" dirty="0"/>
              <a:t>values should be displayed on the X-axis or </a:t>
            </a:r>
            <a:r>
              <a:rPr lang="en-GB" dirty="0" smtClean="0"/>
              <a:t>Y-axis, </a:t>
            </a:r>
            <a:r>
              <a:rPr lang="en-GB" dirty="0"/>
              <a:t>and if they should be ordered from lowest to highest or vice versa.</a:t>
            </a:r>
            <a:endParaRPr lang="en-NZ" dirty="0"/>
          </a:p>
        </p:txBody>
      </p:sp>
      <p:pic>
        <p:nvPicPr>
          <p:cNvPr id="2" name="Picture 1"/>
          <p:cNvPicPr>
            <a:picLocks noChangeAspect="1"/>
          </p:cNvPicPr>
          <p:nvPr/>
        </p:nvPicPr>
        <p:blipFill>
          <a:blip r:embed="rId3"/>
          <a:stretch>
            <a:fillRect/>
          </a:stretch>
        </p:blipFill>
        <p:spPr>
          <a:xfrm>
            <a:off x="2473277" y="250413"/>
            <a:ext cx="6089236" cy="3589020"/>
          </a:xfrm>
          <a:prstGeom prst="rect">
            <a:avLst/>
          </a:prstGeom>
          <a:effectLst>
            <a:outerShdw blurRad="50800" dist="38100" dir="13500000" algn="br" rotWithShape="0">
              <a:prstClr val="black">
                <a:alpha val="40000"/>
              </a:prstClr>
            </a:outerShdw>
          </a:effectLst>
        </p:spPr>
      </p:pic>
      <p:sp>
        <p:nvSpPr>
          <p:cNvPr id="9" name="Rectangular Callout 8"/>
          <p:cNvSpPr/>
          <p:nvPr/>
        </p:nvSpPr>
        <p:spPr>
          <a:xfrm>
            <a:off x="3319976" y="4184989"/>
            <a:ext cx="2511082" cy="289284"/>
          </a:xfrm>
          <a:prstGeom prst="wedgeRectCallout">
            <a:avLst>
              <a:gd name="adj1" fmla="val -1122"/>
              <a:gd name="adj2" fmla="val -273410"/>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Select a Risk Level for each cell.</a:t>
            </a:r>
            <a:endParaRPr lang="en-NZ" sz="1200" dirty="0">
              <a:solidFill>
                <a:schemeClr val="bg1"/>
              </a:solidFill>
            </a:endParaRPr>
          </a:p>
        </p:txBody>
      </p:sp>
      <p:sp>
        <p:nvSpPr>
          <p:cNvPr id="10" name="Rectangular Callout 9"/>
          <p:cNvSpPr/>
          <p:nvPr/>
        </p:nvSpPr>
        <p:spPr>
          <a:xfrm>
            <a:off x="6051431" y="4184989"/>
            <a:ext cx="2511082" cy="858278"/>
          </a:xfrm>
          <a:prstGeom prst="wedgeRectCallout">
            <a:avLst>
              <a:gd name="adj1" fmla="val 279"/>
              <a:gd name="adj2" fmla="val -107926"/>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The value for each cell defaults to the x-axis value multiplied by the y-axis value, but can be manually changed. </a:t>
            </a:r>
            <a:endParaRPr lang="en-NZ" sz="1200" dirty="0">
              <a:solidFill>
                <a:schemeClr val="bg1"/>
              </a:solidFill>
            </a:endParaRPr>
          </a:p>
        </p:txBody>
      </p:sp>
    </p:spTree>
    <p:extLst>
      <p:ext uri="{BB962C8B-B14F-4D97-AF65-F5344CB8AC3E}">
        <p14:creationId xmlns:p14="http://schemas.microsoft.com/office/powerpoint/2010/main" val="3219297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Validate your Matrix Design</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GB" dirty="0" smtClean="0"/>
              <a:t>At any time you </a:t>
            </a:r>
            <a:r>
              <a:rPr lang="en-GB" dirty="0"/>
              <a:t>can validate the Matrix </a:t>
            </a:r>
            <a:r>
              <a:rPr lang="en-GB" dirty="0" smtClean="0"/>
              <a:t>design from the Risk Matrix workflow to </a:t>
            </a:r>
            <a:r>
              <a:rPr lang="en-GB" dirty="0"/>
              <a:t>ensure there are no missing </a:t>
            </a:r>
            <a:r>
              <a:rPr lang="en-GB" dirty="0" smtClean="0"/>
              <a:t>or incomplete values</a:t>
            </a:r>
            <a:r>
              <a:rPr lang="en-GB" dirty="0"/>
              <a:t>. </a:t>
            </a:r>
            <a:endParaRPr lang="en-GB" dirty="0" smtClean="0"/>
          </a:p>
          <a:p>
            <a:r>
              <a:rPr lang="en-GB" dirty="0" smtClean="0"/>
              <a:t>Validation </a:t>
            </a:r>
            <a:r>
              <a:rPr lang="en-GB" dirty="0"/>
              <a:t>is also performed when publishing the Matrix.</a:t>
            </a:r>
            <a:endParaRPr lang="en-NZ" dirty="0"/>
          </a:p>
        </p:txBody>
      </p:sp>
      <p:pic>
        <p:nvPicPr>
          <p:cNvPr id="7" name="Picture 6"/>
          <p:cNvPicPr>
            <a:picLocks noChangeAspect="1"/>
          </p:cNvPicPr>
          <p:nvPr/>
        </p:nvPicPr>
        <p:blipFill rotWithShape="1">
          <a:blip r:embed="rId3"/>
          <a:srcRect l="86433"/>
          <a:stretch/>
        </p:blipFill>
        <p:spPr>
          <a:xfrm>
            <a:off x="2913613" y="544462"/>
            <a:ext cx="2022075" cy="3190513"/>
          </a:xfrm>
          <a:prstGeom prst="rect">
            <a:avLst/>
          </a:prstGeom>
          <a:effectLst>
            <a:outerShdw blurRad="50800" dist="38100" dir="13500000" algn="br" rotWithShape="0">
              <a:prstClr val="black">
                <a:alpha val="40000"/>
              </a:prstClr>
            </a:outerShdw>
          </a:effectLst>
        </p:spPr>
      </p:pic>
      <p:pic>
        <p:nvPicPr>
          <p:cNvPr id="2" name="Picture 1"/>
          <p:cNvPicPr>
            <a:picLocks noChangeAspect="1"/>
          </p:cNvPicPr>
          <p:nvPr/>
        </p:nvPicPr>
        <p:blipFill rotWithShape="1">
          <a:blip r:embed="rId4"/>
          <a:srcRect l="1960" t="4796" r="1960" b="17014"/>
          <a:stretch/>
        </p:blipFill>
        <p:spPr>
          <a:xfrm>
            <a:off x="2913613" y="4003559"/>
            <a:ext cx="5817337" cy="576926"/>
          </a:xfrm>
          <a:prstGeom prst="rect">
            <a:avLst/>
          </a:prstGeom>
        </p:spPr>
      </p:pic>
      <p:sp>
        <p:nvSpPr>
          <p:cNvPr id="6" name="Rounded Rectangle 5"/>
          <p:cNvSpPr/>
          <p:nvPr/>
        </p:nvSpPr>
        <p:spPr>
          <a:xfrm>
            <a:off x="2822173" y="1389972"/>
            <a:ext cx="1299656" cy="286817"/>
          </a:xfrm>
          <a:prstGeom prst="roundRect">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ular Callout 7"/>
          <p:cNvSpPr/>
          <p:nvPr/>
        </p:nvSpPr>
        <p:spPr>
          <a:xfrm>
            <a:off x="5692700" y="2103124"/>
            <a:ext cx="2511082" cy="759654"/>
          </a:xfrm>
          <a:prstGeom prst="wedgeRectCallout">
            <a:avLst>
              <a:gd name="adj1" fmla="val -41738"/>
              <a:gd name="adj2" fmla="val 1937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Any errors are clearly described.</a:t>
            </a:r>
            <a:endParaRPr lang="en-NZ" sz="1200" dirty="0">
              <a:solidFill>
                <a:schemeClr val="bg1"/>
              </a:solidFill>
            </a:endParaRPr>
          </a:p>
        </p:txBody>
      </p:sp>
    </p:spTree>
    <p:extLst>
      <p:ext uri="{BB962C8B-B14F-4D97-AF65-F5344CB8AC3E}">
        <p14:creationId xmlns:p14="http://schemas.microsoft.com/office/powerpoint/2010/main" val="190776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4899" y="358726"/>
            <a:ext cx="6638901" cy="4130625"/>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Improved Risk Assessments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a:bodyPr>
          <a:lstStyle/>
          <a:p>
            <a:r>
              <a:rPr lang="en-GB" dirty="0"/>
              <a:t>It is now possible to save the Risk </a:t>
            </a:r>
            <a:r>
              <a:rPr lang="en-GB" dirty="0" smtClean="0"/>
              <a:t>Assessment, even when it is </a:t>
            </a:r>
            <a:r>
              <a:rPr lang="en-GB" dirty="0"/>
              <a:t>only partially completed.</a:t>
            </a:r>
            <a:endParaRPr lang="en-NZ" dirty="0"/>
          </a:p>
          <a:p>
            <a:r>
              <a:rPr lang="en-GB" dirty="0"/>
              <a:t>You </a:t>
            </a:r>
            <a:r>
              <a:rPr lang="en-GB" dirty="0" smtClean="0"/>
              <a:t>can now </a:t>
            </a:r>
            <a:r>
              <a:rPr lang="en-GB" dirty="0"/>
              <a:t>enter the probability of the Risk occurring as a percentage. </a:t>
            </a:r>
            <a:endParaRPr lang="en-GB" dirty="0" smtClean="0"/>
          </a:p>
          <a:p>
            <a:r>
              <a:rPr lang="en-GB" dirty="0" smtClean="0"/>
              <a:t>If </a:t>
            </a:r>
            <a:r>
              <a:rPr lang="en-GB" dirty="0"/>
              <a:t>automation is turned on, </a:t>
            </a:r>
            <a:r>
              <a:rPr lang="en-GB" dirty="0" smtClean="0"/>
              <a:t>the </a:t>
            </a:r>
            <a:r>
              <a:rPr lang="en-GB" dirty="0"/>
              <a:t>appropriate Likelihood is automatically </a:t>
            </a:r>
            <a:r>
              <a:rPr lang="en-GB" dirty="0" smtClean="0"/>
              <a:t>selected from the Probability.</a:t>
            </a:r>
            <a:endParaRPr lang="en-NZ" dirty="0"/>
          </a:p>
          <a:p>
            <a:endParaRPr lang="en-NZ" dirty="0"/>
          </a:p>
        </p:txBody>
      </p:sp>
      <p:sp>
        <p:nvSpPr>
          <p:cNvPr id="7" name="Rounded Rectangle 6"/>
          <p:cNvSpPr/>
          <p:nvPr/>
        </p:nvSpPr>
        <p:spPr>
          <a:xfrm>
            <a:off x="2456412" y="1589649"/>
            <a:ext cx="5203445" cy="218049"/>
          </a:xfrm>
          <a:prstGeom prst="roundRect">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7254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03120" y="219369"/>
            <a:ext cx="2449028" cy="2473276"/>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Add Quantitative Consequences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fontScale="92500" lnSpcReduction="10000"/>
          </a:bodyPr>
          <a:lstStyle/>
          <a:p>
            <a:r>
              <a:rPr lang="en-GB" dirty="0"/>
              <a:t>If </a:t>
            </a:r>
            <a:r>
              <a:rPr lang="en-GB" dirty="0" smtClean="0"/>
              <a:t>Quantitative </a:t>
            </a:r>
            <a:r>
              <a:rPr lang="en-GB" dirty="0"/>
              <a:t>Consequence Types </a:t>
            </a:r>
            <a:r>
              <a:rPr lang="en-GB" dirty="0" smtClean="0"/>
              <a:t>are associated </a:t>
            </a:r>
            <a:r>
              <a:rPr lang="en-GB" dirty="0"/>
              <a:t>with the </a:t>
            </a:r>
            <a:r>
              <a:rPr lang="en-GB" dirty="0" smtClean="0"/>
              <a:t>Matrix, </a:t>
            </a:r>
            <a:r>
              <a:rPr lang="en-GB" dirty="0"/>
              <a:t>you can </a:t>
            </a:r>
            <a:r>
              <a:rPr lang="en-GB" dirty="0" smtClean="0"/>
              <a:t>select which </a:t>
            </a:r>
            <a:r>
              <a:rPr lang="en-GB" dirty="0"/>
              <a:t>ones apply </a:t>
            </a:r>
            <a:r>
              <a:rPr lang="en-GB" dirty="0" smtClean="0"/>
              <a:t>and </a:t>
            </a:r>
            <a:r>
              <a:rPr lang="en-GB" dirty="0"/>
              <a:t>specify the </a:t>
            </a:r>
            <a:r>
              <a:rPr lang="en-GB" dirty="0" smtClean="0"/>
              <a:t>impact value </a:t>
            </a:r>
            <a:r>
              <a:rPr lang="en-GB" dirty="0"/>
              <a:t>of </a:t>
            </a:r>
            <a:r>
              <a:rPr lang="en-GB" dirty="0" smtClean="0"/>
              <a:t>each. </a:t>
            </a:r>
          </a:p>
          <a:p>
            <a:r>
              <a:rPr lang="en-GB" dirty="0" smtClean="0"/>
              <a:t>This </a:t>
            </a:r>
            <a:r>
              <a:rPr lang="en-GB" dirty="0"/>
              <a:t>value </a:t>
            </a:r>
            <a:r>
              <a:rPr lang="en-GB" dirty="0" smtClean="0"/>
              <a:t>combines with the Probability to calculate </a:t>
            </a:r>
            <a:r>
              <a:rPr lang="en-GB" dirty="0"/>
              <a:t>the Expected Monetary Value (EMV) </a:t>
            </a:r>
            <a:r>
              <a:rPr lang="en-GB" dirty="0" smtClean="0"/>
              <a:t>the </a:t>
            </a:r>
            <a:r>
              <a:rPr lang="en-GB" dirty="0"/>
              <a:t>organisation should </a:t>
            </a:r>
            <a:r>
              <a:rPr lang="en-GB" dirty="0" smtClean="0"/>
              <a:t>allow for annually.</a:t>
            </a:r>
          </a:p>
          <a:p>
            <a:r>
              <a:rPr lang="en-NZ" dirty="0"/>
              <a:t>Further details can be added if necessary.</a:t>
            </a:r>
          </a:p>
          <a:p>
            <a:endParaRPr lang="en-NZ" dirty="0"/>
          </a:p>
        </p:txBody>
      </p:sp>
      <p:pic>
        <p:nvPicPr>
          <p:cNvPr id="2" name="Picture 1"/>
          <p:cNvPicPr>
            <a:picLocks noChangeAspect="1"/>
          </p:cNvPicPr>
          <p:nvPr/>
        </p:nvPicPr>
        <p:blipFill>
          <a:blip r:embed="rId4"/>
          <a:stretch>
            <a:fillRect/>
          </a:stretch>
        </p:blipFill>
        <p:spPr>
          <a:xfrm>
            <a:off x="4176952" y="744634"/>
            <a:ext cx="4824061" cy="4095457"/>
          </a:xfrm>
          <a:prstGeom prst="rect">
            <a:avLst/>
          </a:prstGeom>
          <a:effectLst>
            <a:outerShdw blurRad="50800" dist="38100" dir="13500000" algn="br" rotWithShape="0">
              <a:prstClr val="black">
                <a:alpha val="40000"/>
              </a:prstClr>
            </a:outerShdw>
          </a:effectLst>
        </p:spPr>
      </p:pic>
      <p:sp>
        <p:nvSpPr>
          <p:cNvPr id="7" name="Rectangular Callout 6"/>
          <p:cNvSpPr/>
          <p:nvPr/>
        </p:nvSpPr>
        <p:spPr>
          <a:xfrm>
            <a:off x="6020985" y="134963"/>
            <a:ext cx="2980028" cy="492519"/>
          </a:xfrm>
          <a:prstGeom prst="wedgeRectCallout">
            <a:avLst>
              <a:gd name="adj1" fmla="val -20964"/>
              <a:gd name="adj2" fmla="val 179130"/>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smtClean="0">
                <a:solidFill>
                  <a:schemeClr val="bg1"/>
                </a:solidFill>
              </a:rPr>
              <a:t>The Expected Monetary Value (EMV) is the Value multiplied by the Probability</a:t>
            </a:r>
            <a:endParaRPr lang="en-NZ" sz="1200" dirty="0">
              <a:solidFill>
                <a:schemeClr val="bg1"/>
              </a:solidFill>
            </a:endParaRPr>
          </a:p>
        </p:txBody>
      </p:sp>
      <p:sp>
        <p:nvSpPr>
          <p:cNvPr id="8" name="Rectangular Callout 7"/>
          <p:cNvSpPr/>
          <p:nvPr/>
        </p:nvSpPr>
        <p:spPr>
          <a:xfrm>
            <a:off x="2262566" y="3094893"/>
            <a:ext cx="1542745" cy="1097130"/>
          </a:xfrm>
          <a:prstGeom prst="wedgeRectCallout">
            <a:avLst>
              <a:gd name="adj1" fmla="val 78284"/>
              <a:gd name="adj2" fmla="val -3500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NZ" sz="1200" dirty="0">
                <a:solidFill>
                  <a:schemeClr val="bg1"/>
                </a:solidFill>
              </a:rPr>
              <a:t>T</a:t>
            </a:r>
            <a:r>
              <a:rPr lang="en-NZ" sz="1200" dirty="0" smtClean="0">
                <a:solidFill>
                  <a:schemeClr val="bg1"/>
                </a:solidFill>
              </a:rPr>
              <a:t>he </a:t>
            </a:r>
            <a:r>
              <a:rPr lang="en-NZ" sz="1200" dirty="0">
                <a:solidFill>
                  <a:schemeClr val="bg1"/>
                </a:solidFill>
              </a:rPr>
              <a:t>range which the value falls into determines the Severity of the Consequence. </a:t>
            </a:r>
          </a:p>
        </p:txBody>
      </p:sp>
      <p:sp>
        <p:nvSpPr>
          <p:cNvPr id="9" name="Oval 8"/>
          <p:cNvSpPr/>
          <p:nvPr/>
        </p:nvSpPr>
        <p:spPr>
          <a:xfrm>
            <a:off x="2341117" y="2474595"/>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p:cNvGrpSpPr/>
          <p:nvPr/>
        </p:nvGrpSpPr>
        <p:grpSpPr>
          <a:xfrm>
            <a:off x="2236239" y="4698610"/>
            <a:ext cx="3138144" cy="302455"/>
            <a:chOff x="5865180" y="4698610"/>
            <a:chExt cx="3138144" cy="302455"/>
          </a:xfrm>
        </p:grpSpPr>
        <p:sp>
          <p:nvSpPr>
            <p:cNvPr id="11" name="Rounded Rectangle 10"/>
            <p:cNvSpPr/>
            <p:nvPr/>
          </p:nvSpPr>
          <p:spPr>
            <a:xfrm>
              <a:off x="5865180" y="4698610"/>
              <a:ext cx="3138144" cy="30245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r>
                <a:rPr lang="en-NZ" sz="900" dirty="0" smtClean="0"/>
                <a:t>Quantitative Consequences are a Premium feature.</a:t>
              </a:r>
              <a:endParaRPr lang="en-NZ" sz="900" dirty="0"/>
            </a:p>
          </p:txBody>
        </p:sp>
        <p:sp>
          <p:nvSpPr>
            <p:cNvPr id="12" name="5-Point Star 11"/>
            <p:cNvSpPr/>
            <p:nvPr/>
          </p:nvSpPr>
          <p:spPr>
            <a:xfrm>
              <a:off x="5949585" y="4751362"/>
              <a:ext cx="182880" cy="18288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675496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smtClean="0"/>
              <a:t>Add Qualitative Consequences</a:t>
            </a:r>
            <a:endParaRPr lang="en-GB"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GB" dirty="0" smtClean="0"/>
              <a:t>If Qualitative Consequence Types are associated with the Matrix, you can select which ones apply. </a:t>
            </a:r>
          </a:p>
          <a:p>
            <a:r>
              <a:rPr lang="en-GB" dirty="0" smtClean="0"/>
              <a:t>Further details can be added if necessary.</a:t>
            </a:r>
            <a:endParaRPr lang="en-NZ" dirty="0"/>
          </a:p>
        </p:txBody>
      </p:sp>
      <p:pic>
        <p:nvPicPr>
          <p:cNvPr id="2" name="Picture 1"/>
          <p:cNvPicPr>
            <a:picLocks noChangeAspect="1"/>
          </p:cNvPicPr>
          <p:nvPr/>
        </p:nvPicPr>
        <p:blipFill>
          <a:blip r:embed="rId3"/>
          <a:stretch>
            <a:fillRect/>
          </a:stretch>
        </p:blipFill>
        <p:spPr>
          <a:xfrm>
            <a:off x="2011680" y="147709"/>
            <a:ext cx="2296149" cy="3251395"/>
          </a:xfrm>
          <a:prstGeom prst="rect">
            <a:avLst/>
          </a:prstGeom>
        </p:spPr>
      </p:pic>
      <p:sp>
        <p:nvSpPr>
          <p:cNvPr id="6" name="Oval 5"/>
          <p:cNvSpPr/>
          <p:nvPr/>
        </p:nvSpPr>
        <p:spPr>
          <a:xfrm>
            <a:off x="2242643" y="3170946"/>
            <a:ext cx="203982" cy="203982"/>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p:cNvPicPr>
            <a:picLocks noChangeAspect="1"/>
          </p:cNvPicPr>
          <p:nvPr/>
        </p:nvPicPr>
        <p:blipFill>
          <a:blip r:embed="rId4"/>
          <a:stretch>
            <a:fillRect/>
          </a:stretch>
        </p:blipFill>
        <p:spPr>
          <a:xfrm>
            <a:off x="3678701" y="841016"/>
            <a:ext cx="5306734" cy="414184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675972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74963" y="982980"/>
            <a:ext cx="5910311" cy="691075"/>
          </a:xfrm>
        </p:spPr>
        <p:txBody>
          <a:bodyPr>
            <a:normAutofit fontScale="85000" lnSpcReduction="20000"/>
          </a:bodyPr>
          <a:lstStyle/>
          <a:p>
            <a:r>
              <a:rPr lang="en-NZ" dirty="0" smtClean="0"/>
              <a:t>Link Risk module records to each other and to Occurrences</a:t>
            </a:r>
            <a:endParaRPr lang="en-NZ" dirty="0"/>
          </a:p>
        </p:txBody>
      </p:sp>
      <p:sp>
        <p:nvSpPr>
          <p:cNvPr id="6" name="Text Placeholder 5"/>
          <p:cNvSpPr>
            <a:spLocks noGrp="1"/>
          </p:cNvSpPr>
          <p:nvPr>
            <p:ph type="body" sz="quarter" idx="17"/>
          </p:nvPr>
        </p:nvSpPr>
        <p:spPr/>
        <p:txBody>
          <a:bodyPr/>
          <a:lstStyle/>
          <a:p>
            <a:r>
              <a:rPr lang="en-NZ" dirty="0" smtClean="0"/>
              <a:t>05</a:t>
            </a:r>
            <a:endParaRPr lang="en-NZ" dirty="0"/>
          </a:p>
        </p:txBody>
      </p:sp>
    </p:spTree>
    <p:extLst>
      <p:ext uri="{BB962C8B-B14F-4D97-AF65-F5344CB8AC3E}">
        <p14:creationId xmlns:p14="http://schemas.microsoft.com/office/powerpoint/2010/main" val="2230138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2907" y="4146334"/>
            <a:ext cx="5676900" cy="704850"/>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Additional linking on Occurrences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74055"/>
            <a:ext cx="1786255" cy="2448567"/>
          </a:xfrm>
        </p:spPr>
        <p:txBody>
          <a:bodyPr>
            <a:normAutofit/>
          </a:bodyPr>
          <a:lstStyle/>
          <a:p>
            <a:pPr marL="0" indent="0">
              <a:buNone/>
            </a:pPr>
            <a:r>
              <a:rPr lang="en-GB" dirty="0" smtClean="0"/>
              <a:t>From an Occurrence you can now:</a:t>
            </a:r>
          </a:p>
          <a:p>
            <a:r>
              <a:rPr lang="en-GB" dirty="0" smtClean="0"/>
              <a:t>Create Risks</a:t>
            </a:r>
          </a:p>
          <a:p>
            <a:r>
              <a:rPr lang="en-GB" dirty="0"/>
              <a:t>Link Reviews </a:t>
            </a:r>
            <a:endParaRPr lang="en-GB" dirty="0" smtClean="0"/>
          </a:p>
          <a:p>
            <a:r>
              <a:rPr lang="en-GB" dirty="0" smtClean="0"/>
              <a:t>Link Hazards</a:t>
            </a:r>
          </a:p>
          <a:p>
            <a:r>
              <a:rPr lang="en-GB" dirty="0" smtClean="0"/>
              <a:t>Once linked, the Reviews, Risks and Hazards can be opened from the Occurrence.</a:t>
            </a:r>
          </a:p>
        </p:txBody>
      </p:sp>
      <p:pic>
        <p:nvPicPr>
          <p:cNvPr id="5" name="Picture 4"/>
          <p:cNvPicPr/>
          <p:nvPr/>
        </p:nvPicPr>
        <p:blipFill rotWithShape="1">
          <a:blip r:embed="rId4">
            <a:extLst>
              <a:ext uri="{28A0092B-C50C-407E-A947-70E740481C1C}">
                <a14:useLocalDpi xmlns:a14="http://schemas.microsoft.com/office/drawing/2010/main" val="0"/>
              </a:ext>
            </a:extLst>
          </a:blip>
          <a:srcRect t="65925"/>
          <a:stretch/>
        </p:blipFill>
        <p:spPr>
          <a:xfrm>
            <a:off x="2743199" y="3315915"/>
            <a:ext cx="5731510" cy="652804"/>
          </a:xfrm>
          <a:prstGeom prst="rect">
            <a:avLst/>
          </a:prstGeom>
        </p:spPr>
      </p:pic>
      <p:pic>
        <p:nvPicPr>
          <p:cNvPr id="6" name="Picture 5"/>
          <p:cNvPicPr/>
          <p:nvPr/>
        </p:nvPicPr>
        <p:blipFill rotWithShape="1">
          <a:blip r:embed="rId5">
            <a:extLst>
              <a:ext uri="{28A0092B-C50C-407E-A947-70E740481C1C}">
                <a14:useLocalDpi xmlns:a14="http://schemas.microsoft.com/office/drawing/2010/main" val="0"/>
              </a:ext>
            </a:extLst>
          </a:blip>
          <a:srcRect t="59789"/>
          <a:stretch/>
        </p:blipFill>
        <p:spPr>
          <a:xfrm>
            <a:off x="2189601" y="2473438"/>
            <a:ext cx="5731510" cy="675371"/>
          </a:xfrm>
          <a:prstGeom prst="rect">
            <a:avLst/>
          </a:prstGeom>
        </p:spPr>
      </p:pic>
      <p:pic>
        <p:nvPicPr>
          <p:cNvPr id="7" name="Picture 6"/>
          <p:cNvPicPr/>
          <p:nvPr/>
        </p:nvPicPr>
        <p:blipFill rotWithShape="1">
          <a:blip r:embed="rId6">
            <a:extLst>
              <a:ext uri="{28A0092B-C50C-407E-A947-70E740481C1C}">
                <a14:useLocalDpi xmlns:a14="http://schemas.microsoft.com/office/drawing/2010/main" val="0"/>
              </a:ext>
            </a:extLst>
          </a:blip>
          <a:srcRect b="1209"/>
          <a:stretch/>
        </p:blipFill>
        <p:spPr>
          <a:xfrm>
            <a:off x="2994341" y="204799"/>
            <a:ext cx="5229225" cy="2101533"/>
          </a:xfrm>
          <a:prstGeom prst="rect">
            <a:avLst/>
          </a:prstGeom>
        </p:spPr>
      </p:pic>
      <p:sp>
        <p:nvSpPr>
          <p:cNvPr id="8" name="Oval 7"/>
          <p:cNvSpPr/>
          <p:nvPr/>
        </p:nvSpPr>
        <p:spPr>
          <a:xfrm>
            <a:off x="2676831" y="2918972"/>
            <a:ext cx="203076" cy="203076"/>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3031369" y="3720906"/>
            <a:ext cx="203076" cy="203076"/>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12" name="Oval 11"/>
          <p:cNvSpPr/>
          <p:nvPr/>
        </p:nvSpPr>
        <p:spPr>
          <a:xfrm>
            <a:off x="3394784" y="4562623"/>
            <a:ext cx="203076" cy="203076"/>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Tree>
    <p:extLst>
      <p:ext uri="{BB962C8B-B14F-4D97-AF65-F5344CB8AC3E}">
        <p14:creationId xmlns:p14="http://schemas.microsoft.com/office/powerpoint/2010/main" val="3827666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46120" y="2644846"/>
            <a:ext cx="4165809" cy="2287265"/>
          </a:xfrm>
          <a:prstGeom prst="rect">
            <a:avLst/>
          </a:prstGeom>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Additional linking on Barriers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17785"/>
            <a:ext cx="1786255" cy="2504837"/>
          </a:xfrm>
        </p:spPr>
        <p:txBody>
          <a:bodyPr>
            <a:normAutofit/>
          </a:bodyPr>
          <a:lstStyle/>
          <a:p>
            <a:r>
              <a:rPr lang="en-GB" dirty="0"/>
              <a:t>You can now unlink Occurrences from a Barrier</a:t>
            </a:r>
            <a:r>
              <a:rPr lang="en-GB" dirty="0" smtClean="0"/>
              <a:t>.</a:t>
            </a:r>
          </a:p>
          <a:p>
            <a:r>
              <a:rPr lang="en-GB" dirty="0" smtClean="0"/>
              <a:t>You </a:t>
            </a:r>
            <a:r>
              <a:rPr lang="en-GB" dirty="0"/>
              <a:t>can </a:t>
            </a:r>
            <a:r>
              <a:rPr lang="en-GB" dirty="0" smtClean="0"/>
              <a:t>now create, link </a:t>
            </a:r>
            <a:r>
              <a:rPr lang="en-GB" dirty="0"/>
              <a:t>or unlink </a:t>
            </a:r>
            <a:r>
              <a:rPr lang="en-GB" dirty="0" smtClean="0"/>
              <a:t>Hazards from a Barrier.</a:t>
            </a:r>
          </a:p>
          <a:p>
            <a:r>
              <a:rPr lang="en-GB" dirty="0" smtClean="0"/>
              <a:t>Once linked, the Hazards can be opened from the Barrier in the primary or secondary panel.</a:t>
            </a:r>
          </a:p>
        </p:txBody>
      </p:sp>
      <p:pic>
        <p:nvPicPr>
          <p:cNvPr id="2" name="Picture 1"/>
          <p:cNvPicPr>
            <a:picLocks noChangeAspect="1"/>
          </p:cNvPicPr>
          <p:nvPr/>
        </p:nvPicPr>
        <p:blipFill>
          <a:blip r:embed="rId4"/>
          <a:stretch>
            <a:fillRect/>
          </a:stretch>
        </p:blipFill>
        <p:spPr>
          <a:xfrm>
            <a:off x="2361600" y="189914"/>
            <a:ext cx="3947760" cy="2654528"/>
          </a:xfrm>
          <a:prstGeom prst="rect">
            <a:avLst/>
          </a:prstGeom>
        </p:spPr>
      </p:pic>
      <p:sp>
        <p:nvSpPr>
          <p:cNvPr id="6" name="Oval 5"/>
          <p:cNvSpPr/>
          <p:nvPr/>
        </p:nvSpPr>
        <p:spPr>
          <a:xfrm>
            <a:off x="2934042" y="2574389"/>
            <a:ext cx="203076" cy="203076"/>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p:cNvSpPr/>
          <p:nvPr/>
        </p:nvSpPr>
        <p:spPr>
          <a:xfrm>
            <a:off x="5218968" y="4682981"/>
            <a:ext cx="273414" cy="273414"/>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1276543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Link or Unlink Occurrences from a Hazard</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702191"/>
            <a:ext cx="1786255" cy="2420431"/>
          </a:xfrm>
        </p:spPr>
        <p:txBody>
          <a:bodyPr>
            <a:normAutofit/>
          </a:bodyPr>
          <a:lstStyle/>
          <a:p>
            <a:r>
              <a:rPr lang="en-GB" dirty="0"/>
              <a:t>You can </a:t>
            </a:r>
            <a:r>
              <a:rPr lang="en-GB" dirty="0" smtClean="0"/>
              <a:t>link </a:t>
            </a:r>
            <a:r>
              <a:rPr lang="en-GB" dirty="0"/>
              <a:t>or unlink </a:t>
            </a:r>
            <a:r>
              <a:rPr lang="en-GB" dirty="0" smtClean="0"/>
              <a:t>an Occurrence from a Hazard.</a:t>
            </a:r>
          </a:p>
          <a:p>
            <a:r>
              <a:rPr lang="en-GB" dirty="0" smtClean="0"/>
              <a:t>Once linked, the Occurrence can be opened from the Hazard.</a:t>
            </a:r>
            <a:endParaRPr lang="en-NZ" dirty="0"/>
          </a:p>
        </p:txBody>
      </p:sp>
      <p:pic>
        <p:nvPicPr>
          <p:cNvPr id="7" name="Picture 6"/>
          <p:cNvPicPr>
            <a:picLocks noChangeAspect="1"/>
          </p:cNvPicPr>
          <p:nvPr/>
        </p:nvPicPr>
        <p:blipFill>
          <a:blip r:embed="rId3"/>
          <a:stretch>
            <a:fillRect/>
          </a:stretch>
        </p:blipFill>
        <p:spPr>
          <a:xfrm>
            <a:off x="2124222" y="1300094"/>
            <a:ext cx="6957228" cy="2543313"/>
          </a:xfrm>
          <a:prstGeom prst="rect">
            <a:avLst/>
          </a:prstGeom>
          <a:effectLst>
            <a:outerShdw blurRad="50800" dist="38100" dir="13500000" algn="br" rotWithShape="0">
              <a:prstClr val="black">
                <a:alpha val="40000"/>
              </a:prstClr>
            </a:outerShdw>
          </a:effectLst>
        </p:spPr>
      </p:pic>
      <p:sp>
        <p:nvSpPr>
          <p:cNvPr id="8" name="Oval 7"/>
          <p:cNvSpPr/>
          <p:nvPr/>
        </p:nvSpPr>
        <p:spPr>
          <a:xfrm>
            <a:off x="2492181" y="3598129"/>
            <a:ext cx="273414" cy="273414"/>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835073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GB" dirty="0" smtClean="0"/>
              <a:t>Release Summary</a:t>
            </a:r>
            <a:endParaRPr lang="en-GB" dirty="0"/>
          </a:p>
        </p:txBody>
      </p:sp>
      <p:sp>
        <p:nvSpPr>
          <p:cNvPr id="3" name="Text Placeholder 2"/>
          <p:cNvSpPr>
            <a:spLocks noGrp="1"/>
          </p:cNvSpPr>
          <p:nvPr>
            <p:ph type="body" sz="quarter" idx="11"/>
          </p:nvPr>
        </p:nvSpPr>
        <p:spPr>
          <a:xfrm>
            <a:off x="2874963" y="1460310"/>
            <a:ext cx="4616083" cy="2124138"/>
          </a:xfrm>
        </p:spPr>
        <p:txBody>
          <a:bodyPr>
            <a:normAutofit fontScale="92500" lnSpcReduction="10000"/>
          </a:bodyPr>
          <a:lstStyle/>
          <a:p>
            <a:r>
              <a:rPr lang="en-NZ" b="1" dirty="0"/>
              <a:t>Release Number: </a:t>
            </a:r>
            <a:r>
              <a:rPr lang="en-NZ" dirty="0" smtClean="0"/>
              <a:t>v2020.1</a:t>
            </a:r>
            <a:endParaRPr lang="en-NZ" dirty="0"/>
          </a:p>
          <a:p>
            <a:r>
              <a:rPr lang="en-NZ" b="1" dirty="0"/>
              <a:t>Release Date: </a:t>
            </a:r>
            <a:r>
              <a:rPr lang="en-NZ" dirty="0" smtClean="0"/>
              <a:t>May 2020</a:t>
            </a:r>
            <a:endParaRPr lang="en-NZ" dirty="0"/>
          </a:p>
          <a:p>
            <a:r>
              <a:rPr lang="en-NZ" b="1" dirty="0"/>
              <a:t>Release Type: </a:t>
            </a:r>
            <a:r>
              <a:rPr lang="en-NZ" dirty="0"/>
              <a:t>Major release</a:t>
            </a:r>
          </a:p>
          <a:p>
            <a:r>
              <a:rPr lang="en-NZ" b="1" dirty="0" smtClean="0"/>
              <a:t>Contains: </a:t>
            </a:r>
          </a:p>
          <a:p>
            <a:pPr marL="285750" indent="-285750">
              <a:buFont typeface="Arial" panose="020B0604020202020204" pitchFamily="34" charset="0"/>
              <a:buChar char="•"/>
            </a:pPr>
            <a:r>
              <a:rPr lang="en-NZ" dirty="0" smtClean="0"/>
              <a:t>4 </a:t>
            </a:r>
            <a:r>
              <a:rPr lang="en-NZ" dirty="0"/>
              <a:t>t</a:t>
            </a:r>
            <a:r>
              <a:rPr lang="en-NZ" dirty="0" smtClean="0"/>
              <a:t>hemes that address 6 specific problems</a:t>
            </a:r>
          </a:p>
          <a:p>
            <a:pPr marL="285750" indent="-285750">
              <a:buFont typeface="Arial" panose="020B0604020202020204" pitchFamily="34" charset="0"/>
              <a:buChar char="•"/>
            </a:pPr>
            <a:r>
              <a:rPr lang="en-NZ" dirty="0"/>
              <a:t>Bug fixes that address 9 specific customer </a:t>
            </a:r>
            <a:r>
              <a:rPr lang="en-NZ" dirty="0" smtClean="0"/>
              <a:t>issues</a:t>
            </a:r>
          </a:p>
          <a:p>
            <a:pPr marL="285750" indent="-285750">
              <a:buFont typeface="Arial" panose="020B0604020202020204" pitchFamily="34" charset="0"/>
              <a:buChar char="•"/>
            </a:pPr>
            <a:endParaRPr lang="en-NZ" dirty="0"/>
          </a:p>
          <a:p>
            <a:pPr defTabSz="268288"/>
            <a:r>
              <a:rPr lang="en-NZ" dirty="0"/>
              <a:t>-	</a:t>
            </a:r>
            <a:r>
              <a:rPr lang="en-NZ" b="1" dirty="0"/>
              <a:t>Service Release 1 </a:t>
            </a:r>
            <a:r>
              <a:rPr lang="en-NZ" dirty="0"/>
              <a:t>released </a:t>
            </a:r>
            <a:r>
              <a:rPr lang="en-NZ" dirty="0" smtClean="0"/>
              <a:t>3</a:t>
            </a:r>
            <a:r>
              <a:rPr lang="en-NZ" baseline="30000" dirty="0" smtClean="0"/>
              <a:t>rd</a:t>
            </a:r>
            <a:r>
              <a:rPr lang="en-NZ" dirty="0" smtClean="0"/>
              <a:t> August, 2020</a:t>
            </a:r>
            <a:endParaRPr lang="en-NZ" dirty="0"/>
          </a:p>
          <a:p>
            <a:pPr marL="285750" indent="-285750">
              <a:buFont typeface="Arial" panose="020B0604020202020204" pitchFamily="34" charset="0"/>
              <a:buChar char="•"/>
            </a:pPr>
            <a:endParaRPr lang="en-NZ" dirty="0" smtClean="0"/>
          </a:p>
          <a:p>
            <a:endParaRPr lang="en-NZ" dirty="0" smtClean="0"/>
          </a:p>
        </p:txBody>
      </p:sp>
      <p:sp>
        <p:nvSpPr>
          <p:cNvPr id="4" name="Text Placeholder 3"/>
          <p:cNvSpPr>
            <a:spLocks noGrp="1"/>
          </p:cNvSpPr>
          <p:nvPr>
            <p:ph type="body" sz="quarter" idx="17"/>
          </p:nvPr>
        </p:nvSpPr>
        <p:spPr/>
        <p:txBody>
          <a:bodyPr/>
          <a:lstStyle/>
          <a:p>
            <a:r>
              <a:rPr lang="en-GB" dirty="0"/>
              <a:t>01</a:t>
            </a:r>
          </a:p>
        </p:txBody>
      </p:sp>
    </p:spTree>
    <p:extLst>
      <p:ext uri="{BB962C8B-B14F-4D97-AF65-F5344CB8AC3E}">
        <p14:creationId xmlns:p14="http://schemas.microsoft.com/office/powerpoint/2010/main" val="3892098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Link a Review to Related Reviews</a:t>
            </a:r>
            <a:endParaRPr lang="en-GB" dirty="0" smtClean="0">
              <a:latin typeface="RR Pioneer Light Condensed" panose="020B0604020202020204" charset="0"/>
            </a:endParaRPr>
          </a:p>
          <a:p>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p:txBody>
          <a:bodyPr>
            <a:normAutofit/>
          </a:bodyPr>
          <a:lstStyle/>
          <a:p>
            <a:r>
              <a:rPr lang="en-GB" dirty="0"/>
              <a:t>You can add, open, link or unlink a Review from another Review</a:t>
            </a:r>
            <a:r>
              <a:rPr lang="en-GB" dirty="0" smtClean="0"/>
              <a:t>.</a:t>
            </a:r>
          </a:p>
          <a:p>
            <a:r>
              <a:rPr lang="en-GB" dirty="0"/>
              <a:t>Once linked, the </a:t>
            </a:r>
            <a:r>
              <a:rPr lang="en-GB" dirty="0" smtClean="0"/>
              <a:t>Related Review </a:t>
            </a:r>
            <a:r>
              <a:rPr lang="en-GB" dirty="0"/>
              <a:t>can be opened from the </a:t>
            </a:r>
            <a:r>
              <a:rPr lang="en-GB" dirty="0" smtClean="0"/>
              <a:t>Review in the primary or secondary panel.</a:t>
            </a:r>
            <a:endParaRPr lang="en-NZ" dirty="0"/>
          </a:p>
        </p:txBody>
      </p:sp>
      <p:pic>
        <p:nvPicPr>
          <p:cNvPr id="2" name="Picture 1"/>
          <p:cNvPicPr>
            <a:picLocks noChangeAspect="1"/>
          </p:cNvPicPr>
          <p:nvPr/>
        </p:nvPicPr>
        <p:blipFill rotWithShape="1">
          <a:blip r:embed="rId3"/>
          <a:srcRect l="231" r="-1"/>
          <a:stretch/>
        </p:blipFill>
        <p:spPr>
          <a:xfrm>
            <a:off x="2103120" y="1387238"/>
            <a:ext cx="6991643" cy="2369025"/>
          </a:xfrm>
          <a:prstGeom prst="rect">
            <a:avLst/>
          </a:prstGeom>
          <a:effectLst>
            <a:outerShdw blurRad="50800" dist="38100" dir="13500000" algn="br" rotWithShape="0">
              <a:prstClr val="black">
                <a:alpha val="40000"/>
              </a:prstClr>
            </a:outerShdw>
          </a:effectLst>
        </p:spPr>
      </p:pic>
      <p:sp>
        <p:nvSpPr>
          <p:cNvPr id="6" name="Oval 5"/>
          <p:cNvSpPr/>
          <p:nvPr/>
        </p:nvSpPr>
        <p:spPr>
          <a:xfrm>
            <a:off x="2478113" y="3482849"/>
            <a:ext cx="273414" cy="273414"/>
          </a:xfrm>
          <a:prstGeom prst="ellipse">
            <a:avLst/>
          </a:prstGeom>
          <a:noFill/>
          <a:ln>
            <a:solidFill>
              <a:srgbClr val="E21D6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548747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74963" y="982980"/>
            <a:ext cx="4704288" cy="518595"/>
          </a:xfrm>
        </p:spPr>
        <p:txBody>
          <a:bodyPr>
            <a:normAutofit fontScale="62500" lnSpcReduction="20000"/>
          </a:bodyPr>
          <a:lstStyle/>
          <a:p>
            <a:r>
              <a:rPr lang="en-NZ" dirty="0" smtClean="0"/>
              <a:t>Make Announcements to your Teams</a:t>
            </a:r>
            <a:endParaRPr lang="en-NZ" dirty="0"/>
          </a:p>
        </p:txBody>
      </p:sp>
      <p:sp>
        <p:nvSpPr>
          <p:cNvPr id="6" name="Text Placeholder 5"/>
          <p:cNvSpPr>
            <a:spLocks noGrp="1"/>
          </p:cNvSpPr>
          <p:nvPr>
            <p:ph type="body" sz="quarter" idx="11"/>
          </p:nvPr>
        </p:nvSpPr>
        <p:spPr/>
        <p:txBody>
          <a:bodyPr/>
          <a:lstStyle/>
          <a:p>
            <a:r>
              <a:rPr lang="en-NZ" i="1" dirty="0" smtClean="0"/>
              <a:t>(Available from Service Release 1)</a:t>
            </a:r>
            <a:endParaRPr lang="en-NZ" i="1" dirty="0"/>
          </a:p>
        </p:txBody>
      </p:sp>
      <p:sp>
        <p:nvSpPr>
          <p:cNvPr id="2" name="Text Placeholder 1"/>
          <p:cNvSpPr>
            <a:spLocks noGrp="1"/>
          </p:cNvSpPr>
          <p:nvPr>
            <p:ph type="body" sz="quarter" idx="17"/>
          </p:nvPr>
        </p:nvSpPr>
        <p:spPr/>
        <p:txBody>
          <a:bodyPr/>
          <a:lstStyle/>
          <a:p>
            <a:endParaRPr lang="en-NZ"/>
          </a:p>
        </p:txBody>
      </p:sp>
    </p:spTree>
    <p:extLst>
      <p:ext uri="{BB962C8B-B14F-4D97-AF65-F5344CB8AC3E}">
        <p14:creationId xmlns:p14="http://schemas.microsoft.com/office/powerpoint/2010/main" val="2485425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759" b="953"/>
          <a:stretch/>
        </p:blipFill>
        <p:spPr>
          <a:xfrm>
            <a:off x="2362084" y="908278"/>
            <a:ext cx="6322271" cy="1737126"/>
          </a:xfrm>
          <a:prstGeom prst="rect">
            <a:avLst/>
          </a:prstGeom>
          <a:effectLst>
            <a:outerShdw blurRad="76200" dist="38100" dir="13500000" sx="101000" sy="101000" algn="br" rotWithShape="0">
              <a:prstClr val="black">
                <a:alpha val="40000"/>
              </a:prstClr>
            </a:outerShdw>
          </a:effectLst>
        </p:spPr>
      </p:pic>
      <p:sp>
        <p:nvSpPr>
          <p:cNvPr id="3" name="Text Placeholder 2">
            <a:extLst>
              <a:ext uri="{FF2B5EF4-FFF2-40B4-BE49-F238E27FC236}">
                <a16:creationId xmlns:a16="http://schemas.microsoft.com/office/drawing/2014/main" xmlns="" id="{1F73FDF7-280F-4447-86E4-8E24F6FAA8CC}"/>
              </a:ext>
            </a:extLst>
          </p:cNvPr>
          <p:cNvSpPr>
            <a:spLocks noGrp="1"/>
          </p:cNvSpPr>
          <p:nvPr>
            <p:ph type="body" sz="quarter" idx="10"/>
          </p:nvPr>
        </p:nvSpPr>
        <p:spPr/>
        <p:txBody>
          <a:bodyPr/>
          <a:lstStyle/>
          <a:p>
            <a:r>
              <a:rPr lang="en-GB" dirty="0" smtClean="0"/>
              <a:t>Announcements </a:t>
            </a:r>
          </a:p>
        </p:txBody>
      </p:sp>
      <p:sp>
        <p:nvSpPr>
          <p:cNvPr id="4" name="Text Placeholder 3">
            <a:extLst>
              <a:ext uri="{FF2B5EF4-FFF2-40B4-BE49-F238E27FC236}">
                <a16:creationId xmlns:a16="http://schemas.microsoft.com/office/drawing/2014/main" xmlns="" id="{A080F06D-DA42-FE4F-A2AE-24AC1CDBF882}"/>
              </a:ext>
            </a:extLst>
          </p:cNvPr>
          <p:cNvSpPr>
            <a:spLocks noGrp="1"/>
          </p:cNvSpPr>
          <p:nvPr>
            <p:ph type="body" sz="quarter" idx="38"/>
          </p:nvPr>
        </p:nvSpPr>
        <p:spPr>
          <a:xfrm>
            <a:off x="225425" y="1295807"/>
            <a:ext cx="1786255" cy="2832911"/>
          </a:xfrm>
        </p:spPr>
        <p:txBody>
          <a:bodyPr>
            <a:normAutofit/>
          </a:bodyPr>
          <a:lstStyle/>
          <a:p>
            <a:r>
              <a:rPr lang="en-NZ" dirty="0" smtClean="0">
                <a:latin typeface="Arial" panose="020B0604020202020204" pitchFamily="34" charset="0"/>
              </a:rPr>
              <a:t>The </a:t>
            </a:r>
            <a:r>
              <a:rPr lang="en-NZ" dirty="0">
                <a:latin typeface="Arial" panose="020B0604020202020204" pitchFamily="34" charset="0"/>
              </a:rPr>
              <a:t>ability to create Announcements is now provided as a way for you to increase communication with your teams. </a:t>
            </a:r>
          </a:p>
        </p:txBody>
      </p:sp>
      <p:sp>
        <p:nvSpPr>
          <p:cNvPr id="6" name="Rectangle 5"/>
          <p:cNvSpPr/>
          <p:nvPr/>
        </p:nvSpPr>
        <p:spPr>
          <a:xfrm>
            <a:off x="2362084" y="3125211"/>
            <a:ext cx="6322271" cy="1615827"/>
          </a:xfrm>
          <a:prstGeom prst="rect">
            <a:avLst/>
          </a:prstGeom>
        </p:spPr>
        <p:txBody>
          <a:bodyPr wrap="square">
            <a:spAutoFit/>
          </a:bodyPr>
          <a:lstStyle/>
          <a:p>
            <a:r>
              <a:rPr lang="en-NZ" sz="1200" dirty="0">
                <a:solidFill>
                  <a:schemeClr val="bg1"/>
                </a:solidFill>
                <a:latin typeface="Arial" panose="020B0604020202020204" pitchFamily="34" charset="0"/>
              </a:rPr>
              <a:t>Some examples of what you could use an Announcement for </a:t>
            </a:r>
            <a:r>
              <a:rPr lang="en-NZ" sz="1200" dirty="0" smtClean="0">
                <a:solidFill>
                  <a:schemeClr val="bg1"/>
                </a:solidFill>
                <a:latin typeface="Arial" panose="020B0604020202020204" pitchFamily="34" charset="0"/>
              </a:rPr>
              <a:t>are:</a:t>
            </a:r>
            <a:endParaRPr lang="en-NZ" sz="1200" dirty="0">
              <a:solidFill>
                <a:schemeClr val="bg1"/>
              </a:solidFill>
              <a:latin typeface="Arial" panose="020B0604020202020204" pitchFamily="34" charset="0"/>
            </a:endParaRPr>
          </a:p>
          <a:p>
            <a:pPr marL="285750" indent="-285750">
              <a:buFont typeface="Arial" panose="020B0604020202020204" pitchFamily="34" charset="0"/>
              <a:buChar char="•"/>
            </a:pPr>
            <a:r>
              <a:rPr lang="en-NZ" sz="1200" dirty="0">
                <a:solidFill>
                  <a:schemeClr val="bg1"/>
                </a:solidFill>
                <a:latin typeface="Arial" panose="020B0604020202020204" pitchFamily="34" charset="0"/>
              </a:rPr>
              <a:t>Communicate changes in response to a major event (such as the Covid-19 pandemic)</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Encourage reporting, responses or completion of actions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Share news, updates on safety notices and new advisories with your team</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Raise awareness of any emerging trends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Communicate any configuration changes or adoption of new features</a:t>
            </a:r>
          </a:p>
          <a:p>
            <a:pPr marL="285750" indent="-285750">
              <a:buFont typeface="Arial" panose="020B0604020202020204" pitchFamily="34" charset="0"/>
              <a:buChar char="•"/>
            </a:pPr>
            <a:r>
              <a:rPr lang="en-NZ" sz="1200" dirty="0">
                <a:solidFill>
                  <a:schemeClr val="bg1"/>
                </a:solidFill>
                <a:latin typeface="Arial" panose="020B0604020202020204" pitchFamily="34" charset="0"/>
              </a:rPr>
              <a:t>Provide additional guidance to increase accuracy of information or ensure procedures are being followed</a:t>
            </a:r>
          </a:p>
        </p:txBody>
      </p:sp>
    </p:spTree>
    <p:extLst>
      <p:ext uri="{BB962C8B-B14F-4D97-AF65-F5344CB8AC3E}">
        <p14:creationId xmlns:p14="http://schemas.microsoft.com/office/powerpoint/2010/main" val="1856487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F73FDF7-280F-4447-86E4-8E24F6FAA8CC}"/>
              </a:ext>
            </a:extLst>
          </p:cNvPr>
          <p:cNvSpPr>
            <a:spLocks noGrp="1"/>
          </p:cNvSpPr>
          <p:nvPr>
            <p:ph type="body" sz="quarter" idx="10"/>
          </p:nvPr>
        </p:nvSpPr>
        <p:spPr/>
        <p:txBody>
          <a:bodyPr/>
          <a:lstStyle/>
          <a:p>
            <a:r>
              <a:rPr lang="en-GB" dirty="0" smtClean="0"/>
              <a:t>Create Announcements</a:t>
            </a:r>
          </a:p>
        </p:txBody>
      </p:sp>
      <p:sp>
        <p:nvSpPr>
          <p:cNvPr id="4" name="Text Placeholder 3">
            <a:extLst>
              <a:ext uri="{FF2B5EF4-FFF2-40B4-BE49-F238E27FC236}">
                <a16:creationId xmlns:a16="http://schemas.microsoft.com/office/drawing/2014/main" xmlns="" id="{A080F06D-DA42-FE4F-A2AE-24AC1CDBF882}"/>
              </a:ext>
            </a:extLst>
          </p:cNvPr>
          <p:cNvSpPr>
            <a:spLocks noGrp="1"/>
          </p:cNvSpPr>
          <p:nvPr>
            <p:ph type="body" sz="quarter" idx="38"/>
          </p:nvPr>
        </p:nvSpPr>
        <p:spPr>
          <a:xfrm>
            <a:off x="225425" y="1527175"/>
            <a:ext cx="1862536" cy="2601543"/>
          </a:xfrm>
        </p:spPr>
        <p:txBody>
          <a:bodyPr>
            <a:normAutofit fontScale="85000" lnSpcReduction="20000"/>
          </a:bodyPr>
          <a:lstStyle/>
          <a:p>
            <a:pPr marL="285750" indent="-285750">
              <a:buFont typeface="Arial" panose="020B0604020202020204" pitchFamily="34" charset="0"/>
              <a:buChar char="•"/>
            </a:pPr>
            <a:r>
              <a:rPr lang="en-NZ" dirty="0" smtClean="0">
                <a:latin typeface="Arial" panose="020B0604020202020204" pitchFamily="34" charset="0"/>
              </a:rPr>
              <a:t>Users </a:t>
            </a:r>
            <a:r>
              <a:rPr lang="en-NZ" dirty="0">
                <a:latin typeface="Arial" panose="020B0604020202020204" pitchFamily="34" charset="0"/>
              </a:rPr>
              <a:t>with the ‘Announcer’ role can create Announcements.</a:t>
            </a:r>
          </a:p>
          <a:p>
            <a:pPr marL="285750" indent="-285750">
              <a:buFont typeface="Arial" panose="020B0604020202020204" pitchFamily="34" charset="0"/>
              <a:buChar char="•"/>
            </a:pPr>
            <a:r>
              <a:rPr lang="en-NZ" dirty="0">
                <a:latin typeface="Arial" panose="020B0604020202020204" pitchFamily="34" charset="0"/>
              </a:rPr>
              <a:t>Announcements can be set up to display in SMS Solution, Mobile eReports or both.</a:t>
            </a:r>
          </a:p>
          <a:p>
            <a:pPr marL="285750" lvl="0" indent="-285750">
              <a:buFont typeface="Arial" panose="020B0604020202020204" pitchFamily="34" charset="0"/>
              <a:buChar char="•"/>
            </a:pPr>
            <a:r>
              <a:rPr lang="en-NZ" dirty="0">
                <a:latin typeface="Arial" panose="020B0604020202020204" pitchFamily="34" charset="0"/>
              </a:rPr>
              <a:t>Send to all users or users in specific Departments and/or Security Groups. </a:t>
            </a:r>
          </a:p>
          <a:p>
            <a:pPr marL="285750" lvl="0" indent="-285750">
              <a:buFont typeface="Arial" panose="020B0604020202020204" pitchFamily="34" charset="0"/>
              <a:buChar char="•"/>
            </a:pPr>
            <a:r>
              <a:rPr lang="en-NZ" dirty="0">
                <a:latin typeface="Arial" panose="020B0604020202020204" pitchFamily="34" charset="0"/>
              </a:rPr>
              <a:t>The number of users it would be sent to if sent at the current time is displayed, however the actual list of recipients is calculated at the time the Announcement is sent. </a:t>
            </a:r>
          </a:p>
        </p:txBody>
      </p:sp>
      <p:pic>
        <p:nvPicPr>
          <p:cNvPr id="8" name="Picture 7"/>
          <p:cNvPicPr>
            <a:picLocks noChangeAspect="1"/>
          </p:cNvPicPr>
          <p:nvPr/>
        </p:nvPicPr>
        <p:blipFill>
          <a:blip r:embed="rId3"/>
          <a:stretch>
            <a:fillRect/>
          </a:stretch>
        </p:blipFill>
        <p:spPr>
          <a:xfrm>
            <a:off x="2415871" y="1371180"/>
            <a:ext cx="6322271" cy="2401141"/>
          </a:xfrm>
          <a:prstGeom prst="rect">
            <a:avLst/>
          </a:prstGeom>
          <a:effectLst>
            <a:outerShdw blurRad="76200" dist="38100" dir="13500000" sx="101000" sy="101000" algn="br" rotWithShape="0">
              <a:prstClr val="black">
                <a:alpha val="40000"/>
              </a:prstClr>
            </a:outerShdw>
          </a:effectLst>
        </p:spPr>
      </p:pic>
    </p:spTree>
    <p:extLst>
      <p:ext uri="{BB962C8B-B14F-4D97-AF65-F5344CB8AC3E}">
        <p14:creationId xmlns:p14="http://schemas.microsoft.com/office/powerpoint/2010/main" val="3844618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90557" y="280175"/>
            <a:ext cx="3698769" cy="4583151"/>
          </a:xfrm>
          <a:prstGeom prst="rect">
            <a:avLst/>
          </a:prstGeom>
        </p:spPr>
      </p:pic>
      <p:sp>
        <p:nvSpPr>
          <p:cNvPr id="3" name="Text Placeholder 2">
            <a:extLst>
              <a:ext uri="{FF2B5EF4-FFF2-40B4-BE49-F238E27FC236}">
                <a16:creationId xmlns:a16="http://schemas.microsoft.com/office/drawing/2014/main" xmlns="" id="{1F73FDF7-280F-4447-86E4-8E24F6FAA8CC}"/>
              </a:ext>
            </a:extLst>
          </p:cNvPr>
          <p:cNvSpPr>
            <a:spLocks noGrp="1"/>
          </p:cNvSpPr>
          <p:nvPr>
            <p:ph type="body" sz="quarter" idx="10"/>
          </p:nvPr>
        </p:nvSpPr>
        <p:spPr>
          <a:xfrm>
            <a:off x="225033" y="908277"/>
            <a:ext cx="1862928" cy="550159"/>
          </a:xfrm>
        </p:spPr>
        <p:txBody>
          <a:bodyPr/>
          <a:lstStyle/>
          <a:p>
            <a:r>
              <a:rPr lang="en-GB" dirty="0" smtClean="0"/>
              <a:t>Notifications Menu</a:t>
            </a:r>
            <a:endParaRPr lang="en-GB" dirty="0">
              <a:latin typeface="RR Pioneer Light Condensed" panose="020B0604020202020204" charset="0"/>
            </a:endParaRPr>
          </a:p>
        </p:txBody>
      </p:sp>
      <p:sp>
        <p:nvSpPr>
          <p:cNvPr id="4" name="Text Placeholder 3">
            <a:extLst>
              <a:ext uri="{FF2B5EF4-FFF2-40B4-BE49-F238E27FC236}">
                <a16:creationId xmlns:a16="http://schemas.microsoft.com/office/drawing/2014/main" xmlns="" id="{A080F06D-DA42-FE4F-A2AE-24AC1CDBF882}"/>
              </a:ext>
            </a:extLst>
          </p:cNvPr>
          <p:cNvSpPr>
            <a:spLocks noGrp="1"/>
          </p:cNvSpPr>
          <p:nvPr>
            <p:ph type="body" sz="quarter" idx="38"/>
          </p:nvPr>
        </p:nvSpPr>
        <p:spPr>
          <a:xfrm>
            <a:off x="225425" y="1305587"/>
            <a:ext cx="1916325" cy="2817035"/>
          </a:xfrm>
        </p:spPr>
        <p:txBody>
          <a:bodyPr>
            <a:normAutofit/>
          </a:bodyPr>
          <a:lstStyle/>
          <a:p>
            <a:pPr marL="285750" lvl="0" indent="-285750">
              <a:buFont typeface="Arial" panose="020B0604020202020204" pitchFamily="34" charset="0"/>
              <a:buChar char="•"/>
            </a:pPr>
            <a:r>
              <a:rPr lang="en-NZ" dirty="0" smtClean="0">
                <a:latin typeface="Arial" panose="020B0604020202020204" pitchFamily="34" charset="0"/>
              </a:rPr>
              <a:t>A </a:t>
            </a:r>
            <a:r>
              <a:rPr lang="en-NZ" dirty="0">
                <a:latin typeface="Arial" panose="020B0604020202020204" pitchFamily="34" charset="0"/>
              </a:rPr>
              <a:t>new ‘Notifications’ menu is available for all users. </a:t>
            </a:r>
          </a:p>
          <a:p>
            <a:pPr marL="285750" lvl="0" indent="-285750">
              <a:buFont typeface="Arial" panose="020B0604020202020204" pitchFamily="34" charset="0"/>
              <a:buChar char="•"/>
            </a:pPr>
            <a:r>
              <a:rPr lang="en-NZ" dirty="0">
                <a:latin typeface="Arial" panose="020B0604020202020204" pitchFamily="34" charset="0"/>
              </a:rPr>
              <a:t>A red badge is shown next to the bell icon if there is one or more unread Notifications.</a:t>
            </a:r>
          </a:p>
          <a:p>
            <a:pPr marL="285750" lvl="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menu has two sections – one for Notifications received today and the other for earlier Notifications. </a:t>
            </a:r>
          </a:p>
        </p:txBody>
      </p:sp>
      <p:sp>
        <p:nvSpPr>
          <p:cNvPr id="9" name="Line Callout 1 8"/>
          <p:cNvSpPr/>
          <p:nvPr/>
        </p:nvSpPr>
        <p:spPr>
          <a:xfrm>
            <a:off x="7082810" y="1094651"/>
            <a:ext cx="1792225" cy="670580"/>
          </a:xfrm>
          <a:prstGeom prst="borderCallout1">
            <a:avLst>
              <a:gd name="adj1" fmla="val 512"/>
              <a:gd name="adj2" fmla="val 458"/>
              <a:gd name="adj3" fmla="val -17783"/>
              <a:gd name="adj4" fmla="val -29835"/>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Notifications can be marked as read individually or </a:t>
            </a:r>
            <a:r>
              <a:rPr lang="en-NZ" sz="1000" dirty="0" smtClean="0">
                <a:solidFill>
                  <a:schemeClr val="bg1"/>
                </a:solidFill>
              </a:rPr>
              <a:t>you can click on this link to </a:t>
            </a:r>
            <a:r>
              <a:rPr lang="en-NZ" sz="1000" dirty="0">
                <a:solidFill>
                  <a:schemeClr val="bg1"/>
                </a:solidFill>
              </a:rPr>
              <a:t>mark all as read. </a:t>
            </a:r>
          </a:p>
        </p:txBody>
      </p:sp>
      <p:sp>
        <p:nvSpPr>
          <p:cNvPr id="11" name="Line Callout 1 10"/>
          <p:cNvSpPr/>
          <p:nvPr/>
        </p:nvSpPr>
        <p:spPr>
          <a:xfrm>
            <a:off x="7082810" y="3918196"/>
            <a:ext cx="1792225" cy="850828"/>
          </a:xfrm>
          <a:prstGeom prst="borderCallout1">
            <a:avLst>
              <a:gd name="adj1" fmla="val -82"/>
              <a:gd name="adj2" fmla="val 176"/>
              <a:gd name="adj3" fmla="val -32395"/>
              <a:gd name="adj4" fmla="val -113272"/>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The menu displays the amount of time passed or the Date/Time of the Notification, based on the user’s Local Time.</a:t>
            </a:r>
          </a:p>
        </p:txBody>
      </p:sp>
    </p:spTree>
    <p:extLst>
      <p:ext uri="{BB962C8B-B14F-4D97-AF65-F5344CB8AC3E}">
        <p14:creationId xmlns:p14="http://schemas.microsoft.com/office/powerpoint/2010/main" val="20947824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F73FDF7-280F-4447-86E4-8E24F6FAA8CC}"/>
              </a:ext>
            </a:extLst>
          </p:cNvPr>
          <p:cNvSpPr>
            <a:spLocks noGrp="1"/>
          </p:cNvSpPr>
          <p:nvPr>
            <p:ph type="body" sz="quarter" idx="10"/>
          </p:nvPr>
        </p:nvSpPr>
        <p:spPr/>
        <p:txBody>
          <a:bodyPr/>
          <a:lstStyle/>
          <a:p>
            <a:r>
              <a:rPr lang="en-GB" dirty="0" smtClean="0"/>
              <a:t>Manage Announcements</a:t>
            </a:r>
            <a:endParaRPr lang="en-GB" dirty="0">
              <a:latin typeface="RR Pioneer Light Condensed" panose="020B0604020202020204" charset="0"/>
            </a:endParaRPr>
          </a:p>
        </p:txBody>
      </p:sp>
      <p:sp>
        <p:nvSpPr>
          <p:cNvPr id="4" name="Text Placeholder 3">
            <a:extLst>
              <a:ext uri="{FF2B5EF4-FFF2-40B4-BE49-F238E27FC236}">
                <a16:creationId xmlns:a16="http://schemas.microsoft.com/office/drawing/2014/main" xmlns="" id="{A080F06D-DA42-FE4F-A2AE-24AC1CDBF882}"/>
              </a:ext>
            </a:extLst>
          </p:cNvPr>
          <p:cNvSpPr>
            <a:spLocks noGrp="1"/>
          </p:cNvSpPr>
          <p:nvPr>
            <p:ph type="body" sz="quarter" idx="38"/>
          </p:nvPr>
        </p:nvSpPr>
        <p:spPr>
          <a:xfrm>
            <a:off x="225425" y="1527175"/>
            <a:ext cx="1912457" cy="2601543"/>
          </a:xfrm>
        </p:spPr>
        <p:txBody>
          <a:bodyPr>
            <a:normAutofit fontScale="85000" lnSpcReduction="10000"/>
          </a:bodyPr>
          <a:lstStyle/>
          <a:p>
            <a:pPr marL="285750" indent="-285750">
              <a:buFont typeface="Arial" panose="020B0604020202020204" pitchFamily="34" charset="0"/>
              <a:buChar char="•"/>
            </a:pPr>
            <a:r>
              <a:rPr lang="en-NZ" dirty="0" smtClean="0">
                <a:latin typeface="Arial" panose="020B0604020202020204" pitchFamily="34" charset="0"/>
              </a:rPr>
              <a:t>A </a:t>
            </a:r>
            <a:r>
              <a:rPr lang="en-NZ" dirty="0">
                <a:latin typeface="Arial" panose="020B0604020202020204" pitchFamily="34" charset="0"/>
              </a:rPr>
              <a:t>link to ‘Manage Announcements’ is available within the Notifications menu for users with the Announcer or Announcement Manager role. The link opens the ‘Manage Announcements’ dialog which displays all of the Announcements the user has access </a:t>
            </a:r>
            <a:r>
              <a:rPr lang="en-NZ" dirty="0" smtClean="0">
                <a:latin typeface="Arial" panose="020B0604020202020204" pitchFamily="34" charset="0"/>
              </a:rPr>
              <a:t>to.</a:t>
            </a:r>
          </a:p>
          <a:p>
            <a:pPr marL="28575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Announcement can be edited or deleted any time before it is sent. </a:t>
            </a:r>
            <a:endParaRPr lang="en-NZ" dirty="0" smtClean="0">
              <a:latin typeface="Arial" panose="020B0604020202020204" pitchFamily="34" charset="0"/>
            </a:endParaRPr>
          </a:p>
          <a:p>
            <a:pPr marL="285750" indent="-285750">
              <a:buFont typeface="Arial" panose="020B0604020202020204" pitchFamily="34" charset="0"/>
              <a:buChar char="•"/>
            </a:pPr>
            <a:r>
              <a:rPr lang="en-NZ" dirty="0" smtClean="0">
                <a:latin typeface="Arial" panose="020B0604020202020204" pitchFamily="34" charset="0"/>
              </a:rPr>
              <a:t>The </a:t>
            </a:r>
            <a:r>
              <a:rPr lang="en-NZ" dirty="0">
                <a:latin typeface="Arial" panose="020B0604020202020204" pitchFamily="34" charset="0"/>
              </a:rPr>
              <a:t>Date/Time of the Announcement is the Announcer’s Local Time. </a:t>
            </a:r>
          </a:p>
        </p:txBody>
      </p:sp>
      <p:grpSp>
        <p:nvGrpSpPr>
          <p:cNvPr id="2" name="Group 1"/>
          <p:cNvGrpSpPr/>
          <p:nvPr/>
        </p:nvGrpSpPr>
        <p:grpSpPr>
          <a:xfrm>
            <a:off x="2415870" y="1021993"/>
            <a:ext cx="6322271" cy="2719840"/>
            <a:chOff x="1079418" y="2603160"/>
            <a:chExt cx="7658724" cy="3294781"/>
          </a:xfrm>
        </p:grpSpPr>
        <p:pic>
          <p:nvPicPr>
            <p:cNvPr id="5" name="Picture 4"/>
            <p:cNvPicPr>
              <a:picLocks noChangeAspect="1"/>
            </p:cNvPicPr>
            <p:nvPr/>
          </p:nvPicPr>
          <p:blipFill rotWithShape="1">
            <a:blip r:embed="rId3"/>
            <a:srcRect l="1524" r="7056"/>
            <a:stretch/>
          </p:blipFill>
          <p:spPr>
            <a:xfrm>
              <a:off x="5497801" y="2603160"/>
              <a:ext cx="3240341" cy="1348958"/>
            </a:xfrm>
            <a:prstGeom prst="rect">
              <a:avLst/>
            </a:prstGeom>
          </p:spPr>
        </p:pic>
        <p:pic>
          <p:nvPicPr>
            <p:cNvPr id="6" name="Picture 5"/>
            <p:cNvPicPr>
              <a:picLocks noChangeAspect="1"/>
            </p:cNvPicPr>
            <p:nvPr/>
          </p:nvPicPr>
          <p:blipFill>
            <a:blip r:embed="rId4"/>
            <a:stretch>
              <a:fillRect/>
            </a:stretch>
          </p:blipFill>
          <p:spPr>
            <a:xfrm>
              <a:off x="1079418" y="3879624"/>
              <a:ext cx="7321973" cy="2018317"/>
            </a:xfrm>
            <a:prstGeom prst="rect">
              <a:avLst/>
            </a:prstGeom>
            <a:effectLst>
              <a:outerShdw blurRad="76200" dist="38100" dir="13500000" sx="101000" sy="101000" algn="br" rotWithShape="0">
                <a:prstClr val="black">
                  <a:alpha val="40000"/>
                </a:prstClr>
              </a:outerShdw>
            </a:effectLst>
          </p:spPr>
        </p:pic>
        <p:sp>
          <p:nvSpPr>
            <p:cNvPr id="7" name="Line Callout 1 6"/>
            <p:cNvSpPr/>
            <p:nvPr/>
          </p:nvSpPr>
          <p:spPr>
            <a:xfrm>
              <a:off x="5545215" y="3169265"/>
              <a:ext cx="1232747" cy="216748"/>
            </a:xfrm>
            <a:prstGeom prst="borderCallout1">
              <a:avLst>
                <a:gd name="adj1" fmla="val 42822"/>
                <a:gd name="adj2" fmla="val 459"/>
                <a:gd name="adj3" fmla="val 328702"/>
                <a:gd name="adj4" fmla="val -84868"/>
              </a:avLst>
            </a:prstGeom>
            <a:noFill/>
            <a:ln w="19050">
              <a:solidFill>
                <a:srgbClr val="00B0F0"/>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
        <p:nvSpPr>
          <p:cNvPr id="9" name="Line Callout 1 8"/>
          <p:cNvSpPr/>
          <p:nvPr/>
        </p:nvSpPr>
        <p:spPr>
          <a:xfrm>
            <a:off x="4989311" y="3741833"/>
            <a:ext cx="2147861" cy="941310"/>
          </a:xfrm>
          <a:prstGeom prst="borderCallout1">
            <a:avLst>
              <a:gd name="adj1" fmla="val 512"/>
              <a:gd name="adj2" fmla="val 50351"/>
              <a:gd name="adj3" fmla="val -72638"/>
              <a:gd name="adj4" fmla="val 106703"/>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smtClean="0">
                <a:solidFill>
                  <a:schemeClr val="bg1"/>
                </a:solidFill>
              </a:rPr>
              <a:t>The grid shows whether the Announcements </a:t>
            </a:r>
            <a:r>
              <a:rPr lang="en-NZ" sz="1000" dirty="0">
                <a:solidFill>
                  <a:schemeClr val="bg1"/>
                </a:solidFill>
              </a:rPr>
              <a:t>have been sent and the number of users who have read it out of the total number of recipients.</a:t>
            </a:r>
          </a:p>
        </p:txBody>
      </p:sp>
    </p:spTree>
    <p:extLst>
      <p:ext uri="{BB962C8B-B14F-4D97-AF65-F5344CB8AC3E}">
        <p14:creationId xmlns:p14="http://schemas.microsoft.com/office/powerpoint/2010/main" val="926828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4541" y="513445"/>
            <a:ext cx="4863782" cy="4126715"/>
            <a:chOff x="2806412" y="223142"/>
            <a:chExt cx="4863782" cy="4126715"/>
          </a:xfrm>
        </p:grpSpPr>
        <p:pic>
          <p:nvPicPr>
            <p:cNvPr id="7" name="Picture 6"/>
            <p:cNvPicPr>
              <a:picLocks noChangeAspect="1"/>
            </p:cNvPicPr>
            <p:nvPr/>
          </p:nvPicPr>
          <p:blipFill rotWithShape="1">
            <a:blip r:embed="rId3"/>
            <a:srcRect l="1104" t="39390" r="1818"/>
            <a:stretch/>
          </p:blipFill>
          <p:spPr>
            <a:xfrm>
              <a:off x="2806412" y="223142"/>
              <a:ext cx="4768427" cy="2001096"/>
            </a:xfrm>
            <a:prstGeom prst="rect">
              <a:avLst/>
            </a:prstGeom>
            <a:effectLst>
              <a:outerShdw blurRad="76200" dist="38100" dir="13500000" sx="101000" sy="101000" algn="br" rotWithShape="0">
                <a:prstClr val="black">
                  <a:alpha val="40000"/>
                </a:prstClr>
              </a:outerShdw>
            </a:effectLst>
          </p:spPr>
        </p:pic>
        <p:pic>
          <p:nvPicPr>
            <p:cNvPr id="8" name="Picture 7"/>
            <p:cNvPicPr>
              <a:picLocks noChangeAspect="1"/>
            </p:cNvPicPr>
            <p:nvPr/>
          </p:nvPicPr>
          <p:blipFill>
            <a:blip r:embed="rId4"/>
            <a:stretch>
              <a:fillRect/>
            </a:stretch>
          </p:blipFill>
          <p:spPr>
            <a:xfrm>
              <a:off x="3909724" y="1865585"/>
              <a:ext cx="3760470" cy="2484272"/>
            </a:xfrm>
            <a:prstGeom prst="rect">
              <a:avLst/>
            </a:prstGeom>
            <a:effectLst>
              <a:outerShdw blurRad="76200" dist="38100" dir="13500000" sx="101000" sy="101000" algn="br" rotWithShape="0">
                <a:prstClr val="black">
                  <a:alpha val="40000"/>
                </a:prstClr>
              </a:outerShdw>
            </a:effectLst>
          </p:spPr>
        </p:pic>
      </p:grpSp>
      <p:sp>
        <p:nvSpPr>
          <p:cNvPr id="3" name="Text Placeholder 2">
            <a:extLst>
              <a:ext uri="{FF2B5EF4-FFF2-40B4-BE49-F238E27FC236}">
                <a16:creationId xmlns:a16="http://schemas.microsoft.com/office/drawing/2014/main" xmlns="" id="{1F73FDF7-280F-4447-86E4-8E24F6FAA8CC}"/>
              </a:ext>
            </a:extLst>
          </p:cNvPr>
          <p:cNvSpPr>
            <a:spLocks noGrp="1"/>
          </p:cNvSpPr>
          <p:nvPr>
            <p:ph type="body" sz="quarter" idx="10"/>
          </p:nvPr>
        </p:nvSpPr>
        <p:spPr>
          <a:xfrm>
            <a:off x="225033" y="908277"/>
            <a:ext cx="1906937" cy="550159"/>
          </a:xfrm>
        </p:spPr>
        <p:txBody>
          <a:bodyPr/>
          <a:lstStyle/>
          <a:p>
            <a:r>
              <a:rPr lang="en-GB" dirty="0" smtClean="0"/>
              <a:t>New Security Roles</a:t>
            </a:r>
            <a:endParaRPr lang="en-GB" dirty="0">
              <a:latin typeface="RR Pioneer Light Condensed" panose="020B0604020202020204" charset="0"/>
            </a:endParaRPr>
          </a:p>
        </p:txBody>
      </p:sp>
      <p:sp>
        <p:nvSpPr>
          <p:cNvPr id="4" name="Text Placeholder 3">
            <a:extLst>
              <a:ext uri="{FF2B5EF4-FFF2-40B4-BE49-F238E27FC236}">
                <a16:creationId xmlns:a16="http://schemas.microsoft.com/office/drawing/2014/main" xmlns="" id="{A080F06D-DA42-FE4F-A2AE-24AC1CDBF882}"/>
              </a:ext>
            </a:extLst>
          </p:cNvPr>
          <p:cNvSpPr>
            <a:spLocks noGrp="1"/>
          </p:cNvSpPr>
          <p:nvPr>
            <p:ph type="body" sz="quarter" idx="38"/>
          </p:nvPr>
        </p:nvSpPr>
        <p:spPr>
          <a:xfrm>
            <a:off x="225425" y="1320257"/>
            <a:ext cx="2085405" cy="2808461"/>
          </a:xfrm>
        </p:spPr>
        <p:txBody>
          <a:bodyPr>
            <a:normAutofit fontScale="92500" lnSpcReduction="20000"/>
          </a:bodyPr>
          <a:lstStyle/>
          <a:p>
            <a:pPr lvl="0"/>
            <a:r>
              <a:rPr lang="en-NZ" dirty="0" smtClean="0">
                <a:latin typeface="Arial" panose="020B0604020202020204" pitchFamily="34" charset="0"/>
              </a:rPr>
              <a:t>Two </a:t>
            </a:r>
            <a:r>
              <a:rPr lang="en-NZ" dirty="0">
                <a:latin typeface="Arial" panose="020B0604020202020204" pitchFamily="34" charset="0"/>
              </a:rPr>
              <a:t>new Security Roles are available to support the Announcements feature</a:t>
            </a:r>
            <a:r>
              <a:rPr lang="en-NZ" dirty="0" smtClean="0">
                <a:latin typeface="Arial" panose="020B0604020202020204" pitchFamily="34" charset="0"/>
              </a:rPr>
              <a:t>:</a:t>
            </a:r>
            <a:endParaRPr lang="en-NZ" dirty="0">
              <a:latin typeface="Arial" panose="020B0604020202020204" pitchFamily="34" charset="0"/>
            </a:endParaRPr>
          </a:p>
          <a:p>
            <a:pPr marL="285750" lvl="0" indent="-103188">
              <a:buFont typeface="Arial" panose="020B0604020202020204" pitchFamily="34" charset="0"/>
              <a:buChar char="•"/>
            </a:pPr>
            <a:r>
              <a:rPr lang="en-NZ" dirty="0">
                <a:latin typeface="Arial" panose="020B0604020202020204" pitchFamily="34" charset="0"/>
              </a:rPr>
              <a:t>The ‘</a:t>
            </a:r>
            <a:r>
              <a:rPr lang="en-NZ" b="1" dirty="0">
                <a:latin typeface="Arial" panose="020B0604020202020204" pitchFamily="34" charset="0"/>
              </a:rPr>
              <a:t>Announcer</a:t>
            </a:r>
            <a:r>
              <a:rPr lang="en-NZ" dirty="0">
                <a:latin typeface="Arial" panose="020B0604020202020204" pitchFamily="34" charset="0"/>
              </a:rPr>
              <a:t>’ Role grants users access to create and manage Announcements. </a:t>
            </a:r>
          </a:p>
          <a:p>
            <a:pPr marL="285750" lvl="0" indent="-103188">
              <a:buFont typeface="Arial" panose="020B0604020202020204" pitchFamily="34" charset="0"/>
              <a:buChar char="•"/>
            </a:pPr>
            <a:r>
              <a:rPr lang="en-NZ" dirty="0">
                <a:latin typeface="Arial" panose="020B0604020202020204" pitchFamily="34" charset="0"/>
              </a:rPr>
              <a:t>The ‘</a:t>
            </a:r>
            <a:r>
              <a:rPr lang="en-NZ" b="1" dirty="0">
                <a:latin typeface="Arial" panose="020B0604020202020204" pitchFamily="34" charset="0"/>
              </a:rPr>
              <a:t>Announcement Manager</a:t>
            </a:r>
            <a:r>
              <a:rPr lang="en-NZ" dirty="0">
                <a:latin typeface="Arial" panose="020B0604020202020204" pitchFamily="34" charset="0"/>
              </a:rPr>
              <a:t>’ Role grants users access to view and edit Announcements created by any other user. It gives someone overall control of Announcements in case an Announcer becomes absent </a:t>
            </a:r>
            <a:r>
              <a:rPr lang="en-NZ" dirty="0" smtClean="0">
                <a:latin typeface="Arial" panose="020B0604020202020204" pitchFamily="34" charset="0"/>
              </a:rPr>
              <a:t>(e.g. </a:t>
            </a:r>
            <a:r>
              <a:rPr lang="en-NZ" dirty="0">
                <a:latin typeface="Arial" panose="020B0604020202020204" pitchFamily="34" charset="0"/>
              </a:rPr>
              <a:t>they take unexpected leave) and should only be given to a very limited number of </a:t>
            </a:r>
            <a:r>
              <a:rPr lang="en-NZ" dirty="0" smtClean="0">
                <a:latin typeface="Arial" panose="020B0604020202020204" pitchFamily="34" charset="0"/>
              </a:rPr>
              <a:t>users</a:t>
            </a:r>
            <a:r>
              <a:rPr lang="en-NZ" dirty="0">
                <a:latin typeface="Arial" panose="020B0604020202020204" pitchFamily="34" charset="0"/>
              </a:rPr>
              <a:t>. </a:t>
            </a:r>
          </a:p>
        </p:txBody>
      </p:sp>
      <p:sp>
        <p:nvSpPr>
          <p:cNvPr id="11" name="Line Callout 1 10"/>
          <p:cNvSpPr/>
          <p:nvPr/>
        </p:nvSpPr>
        <p:spPr>
          <a:xfrm>
            <a:off x="7113121" y="1892549"/>
            <a:ext cx="1792225" cy="1505475"/>
          </a:xfrm>
          <a:prstGeom prst="borderCallout1">
            <a:avLst>
              <a:gd name="adj1" fmla="val 99247"/>
              <a:gd name="adj2" fmla="val 458"/>
              <a:gd name="adj3" fmla="val 165256"/>
              <a:gd name="adj4" fmla="val -72681"/>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bg1"/>
                </a:solidFill>
              </a:rPr>
              <a:t>Departmental </a:t>
            </a:r>
            <a:r>
              <a:rPr lang="en-NZ" sz="1000" dirty="0" smtClean="0">
                <a:solidFill>
                  <a:schemeClr val="bg1"/>
                </a:solidFill>
              </a:rPr>
              <a:t>Authorisation </a:t>
            </a:r>
            <a:r>
              <a:rPr lang="en-NZ" sz="1000" dirty="0">
                <a:solidFill>
                  <a:schemeClr val="bg1"/>
                </a:solidFill>
              </a:rPr>
              <a:t>is required to determine which departments </a:t>
            </a:r>
            <a:r>
              <a:rPr lang="en-NZ" sz="1000" dirty="0" smtClean="0">
                <a:solidFill>
                  <a:schemeClr val="bg1"/>
                </a:solidFill>
              </a:rPr>
              <a:t>an Announcer </a:t>
            </a:r>
            <a:r>
              <a:rPr lang="en-NZ" sz="1000" dirty="0">
                <a:solidFill>
                  <a:schemeClr val="bg1"/>
                </a:solidFill>
              </a:rPr>
              <a:t>is allowed to send the Announcements to. Announcers can only edit and view their own Announcements.</a:t>
            </a:r>
          </a:p>
        </p:txBody>
      </p:sp>
    </p:spTree>
    <p:extLst>
      <p:ext uri="{BB962C8B-B14F-4D97-AF65-F5344CB8AC3E}">
        <p14:creationId xmlns:p14="http://schemas.microsoft.com/office/powerpoint/2010/main" val="3137030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0C1EAE7-BE87-0444-92A6-3D94B50C5FAE}"/>
              </a:ext>
            </a:extLst>
          </p:cNvPr>
          <p:cNvSpPr>
            <a:spLocks noGrp="1"/>
          </p:cNvSpPr>
          <p:nvPr>
            <p:ph type="body" sz="quarter" idx="18"/>
          </p:nvPr>
        </p:nvSpPr>
        <p:spPr/>
        <p:txBody>
          <a:bodyPr/>
          <a:lstStyle/>
          <a:p>
            <a:r>
              <a:rPr lang="en-GB" dirty="0" smtClean="0"/>
              <a:t>Thank you</a:t>
            </a:r>
            <a:endParaRPr lang="en-GB" dirty="0"/>
          </a:p>
        </p:txBody>
      </p:sp>
    </p:spTree>
    <p:extLst>
      <p:ext uri="{BB962C8B-B14F-4D97-AF65-F5344CB8AC3E}">
        <p14:creationId xmlns:p14="http://schemas.microsoft.com/office/powerpoint/2010/main" val="422950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There are 4 themes to the v2020.1 release, each addressing at least one specific problem:</a:t>
            </a:r>
            <a:r>
              <a:rPr lang="en-NZ" dirty="0"/>
              <a:t/>
            </a:r>
            <a:br>
              <a:rPr lang="en-NZ" dirty="0"/>
            </a:br>
            <a:endParaRPr lang="en-GB" sz="1800" dirty="0"/>
          </a:p>
        </p:txBody>
      </p:sp>
      <p:sp>
        <p:nvSpPr>
          <p:cNvPr id="3" name="Content Placeholder 2"/>
          <p:cNvSpPr>
            <a:spLocks noGrp="1"/>
          </p:cNvSpPr>
          <p:nvPr>
            <p:ph idx="4294967295"/>
          </p:nvPr>
        </p:nvSpPr>
        <p:spPr>
          <a:xfrm>
            <a:off x="2971885" y="1540412"/>
            <a:ext cx="5836835" cy="3514667"/>
          </a:xfrm>
          <a:prstGeom prst="rect">
            <a:avLst/>
          </a:prstGeom>
        </p:spPr>
        <p:txBody>
          <a:bodyPr>
            <a:normAutofit lnSpcReduction="10000"/>
          </a:bodyPr>
          <a:lstStyle/>
          <a:p>
            <a:r>
              <a:rPr lang="en-GB" b="1" dirty="0" smtClean="0"/>
              <a:t>Search and Report on Risks, Hazards, Barriers &amp; Reviews</a:t>
            </a:r>
          </a:p>
          <a:p>
            <a:pPr lvl="1"/>
            <a:r>
              <a:rPr lang="en-NZ" dirty="0"/>
              <a:t>It is </a:t>
            </a:r>
            <a:r>
              <a:rPr lang="en-NZ" dirty="0" smtClean="0"/>
              <a:t>now possible </a:t>
            </a:r>
            <a:r>
              <a:rPr lang="en-NZ" dirty="0"/>
              <a:t>to search for Risks, Hazards, Barriers or Reviews by specifying </a:t>
            </a:r>
            <a:r>
              <a:rPr lang="en-NZ" dirty="0" smtClean="0"/>
              <a:t>criteria, and to produce reports based on the results.</a:t>
            </a:r>
            <a:endParaRPr lang="en-GB" dirty="0"/>
          </a:p>
          <a:p>
            <a:r>
              <a:rPr lang="en-GB" b="1" dirty="0" smtClean="0"/>
              <a:t>Export Risk data to </a:t>
            </a:r>
            <a:r>
              <a:rPr lang="en-GB" b="1" dirty="0" err="1" smtClean="0"/>
              <a:t>BowTieXP</a:t>
            </a:r>
            <a:endParaRPr lang="en-GB" b="1" dirty="0" smtClean="0"/>
          </a:p>
          <a:p>
            <a:pPr lvl="1"/>
            <a:r>
              <a:rPr lang="en-NZ" dirty="0" smtClean="0"/>
              <a:t>You can now enter your risk data in a way that is compatible with a </a:t>
            </a:r>
            <a:r>
              <a:rPr lang="en-NZ" dirty="0" err="1" smtClean="0"/>
              <a:t>BowTie</a:t>
            </a:r>
            <a:r>
              <a:rPr lang="en-NZ" dirty="0"/>
              <a:t> </a:t>
            </a:r>
            <a:r>
              <a:rPr lang="en-NZ" dirty="0" smtClean="0"/>
              <a:t>and download </a:t>
            </a:r>
            <a:r>
              <a:rPr lang="en-NZ" dirty="0"/>
              <a:t>a file suitable for importing </a:t>
            </a:r>
            <a:r>
              <a:rPr lang="en-NZ" dirty="0" smtClean="0"/>
              <a:t>into the </a:t>
            </a:r>
            <a:r>
              <a:rPr lang="en-NZ" dirty="0" err="1" smtClean="0"/>
              <a:t>BowTieXP</a:t>
            </a:r>
            <a:r>
              <a:rPr lang="en-NZ" dirty="0" smtClean="0"/>
              <a:t> Scrapbook. This includes </a:t>
            </a:r>
            <a:r>
              <a:rPr lang="en-NZ" dirty="0"/>
              <a:t>extensive changes to Threats &amp; Errors, Consequences and Barrier </a:t>
            </a:r>
            <a:r>
              <a:rPr lang="en-NZ" dirty="0" smtClean="0"/>
              <a:t>linking.</a:t>
            </a:r>
            <a:endParaRPr lang="en-GB" dirty="0" smtClean="0"/>
          </a:p>
          <a:p>
            <a:r>
              <a:rPr lang="en-GB" b="1" dirty="0" smtClean="0"/>
              <a:t>Compare Risks across your Organisation</a:t>
            </a:r>
          </a:p>
          <a:p>
            <a:pPr lvl="1"/>
            <a:r>
              <a:rPr lang="en-GB" dirty="0" smtClean="0"/>
              <a:t>With </a:t>
            </a:r>
            <a:r>
              <a:rPr lang="en-GB" dirty="0"/>
              <a:t>Quantitative </a:t>
            </a:r>
            <a:r>
              <a:rPr lang="en-GB" dirty="0" smtClean="0"/>
              <a:t>Consequences, you can record the impact of a Risk as a quantity, enabling more precise comparison.</a:t>
            </a:r>
          </a:p>
          <a:p>
            <a:pPr lvl="1"/>
            <a:r>
              <a:rPr lang="en-GB" dirty="0" smtClean="0"/>
              <a:t>Severity and Likelihood can now be automatically </a:t>
            </a:r>
            <a:r>
              <a:rPr lang="en-GB" dirty="0"/>
              <a:t>s</a:t>
            </a:r>
            <a:r>
              <a:rPr lang="en-GB" dirty="0" smtClean="0"/>
              <a:t>et based on the  Probability and the highest-severity Consequence on a Risk Assessment.</a:t>
            </a:r>
          </a:p>
          <a:p>
            <a:r>
              <a:rPr lang="en-GB" b="1" dirty="0" smtClean="0"/>
              <a:t>Link Risk Records to each other and to Occurrences</a:t>
            </a:r>
          </a:p>
          <a:p>
            <a:pPr lvl="1"/>
            <a:r>
              <a:rPr lang="en-GB" dirty="0" smtClean="0"/>
              <a:t>Some extra linking capabilities have been added to Occurrences, Hazards, Barriers and Reviews to improve some of the connections that were previously only one-way, and allow a number of new linkages.</a:t>
            </a:r>
            <a:endParaRPr lang="en-GB" dirty="0"/>
          </a:p>
        </p:txBody>
      </p:sp>
      <p:sp>
        <p:nvSpPr>
          <p:cNvPr id="4" name="Text Placeholder 3"/>
          <p:cNvSpPr>
            <a:spLocks noGrp="1"/>
          </p:cNvSpPr>
          <p:nvPr>
            <p:ph type="body" sz="quarter" idx="10"/>
          </p:nvPr>
        </p:nvSpPr>
        <p:spPr/>
        <p:txBody>
          <a:bodyPr/>
          <a:lstStyle/>
          <a:p>
            <a:r>
              <a:rPr lang="en-GB" dirty="0" smtClean="0"/>
              <a:t>Themes - Overview</a:t>
            </a:r>
            <a:endParaRPr lang="en-GB" dirty="0"/>
          </a:p>
        </p:txBody>
      </p:sp>
    </p:spTree>
    <p:extLst>
      <p:ext uri="{BB962C8B-B14F-4D97-AF65-F5344CB8AC3E}">
        <p14:creationId xmlns:p14="http://schemas.microsoft.com/office/powerpoint/2010/main" val="2667341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following icons on each slide indicate the approximate size of each enhancement/change.</a:t>
            </a:r>
            <a:br>
              <a:rPr lang="en-NZ" dirty="0"/>
            </a:br>
            <a:r>
              <a:rPr lang="en-NZ" dirty="0"/>
              <a:t/>
            </a:r>
            <a:br>
              <a:rPr lang="en-NZ" dirty="0"/>
            </a:br>
            <a:endParaRPr lang="en-GB" sz="1800" dirty="0"/>
          </a:p>
        </p:txBody>
      </p:sp>
      <p:sp>
        <p:nvSpPr>
          <p:cNvPr id="3" name="Content Placeholder 2"/>
          <p:cNvSpPr>
            <a:spLocks noGrp="1"/>
          </p:cNvSpPr>
          <p:nvPr>
            <p:ph idx="4294967295"/>
          </p:nvPr>
        </p:nvSpPr>
        <p:spPr>
          <a:xfrm>
            <a:off x="2971885" y="1863952"/>
            <a:ext cx="5836835" cy="2616608"/>
          </a:xfrm>
          <a:prstGeom prst="rect">
            <a:avLst/>
          </a:prstGeom>
        </p:spPr>
        <p:txBody>
          <a:bodyPr>
            <a:normAutofit/>
          </a:bodyPr>
          <a:lstStyle/>
          <a:p>
            <a:pPr marL="0" lvl="0" indent="0" defTabSz="538163">
              <a:spcBef>
                <a:spcPct val="20000"/>
              </a:spcBef>
              <a:buNone/>
            </a:pPr>
            <a:r>
              <a:rPr lang="en-NZ" sz="1600" b="1" dirty="0" smtClean="0">
                <a:latin typeface="Arial" panose="020B0604020202020204" pitchFamily="34" charset="0"/>
              </a:rPr>
              <a:t>		Major </a:t>
            </a:r>
            <a:r>
              <a:rPr lang="en-NZ" sz="1600" dirty="0">
                <a:latin typeface="Arial" panose="020B0604020202020204" pitchFamily="34" charset="0"/>
              </a:rPr>
              <a:t>(has a large impact</a:t>
            </a:r>
            <a:r>
              <a:rPr lang="en-NZ" sz="1600" dirty="0" smtClean="0">
                <a:latin typeface="Arial" panose="020B0604020202020204" pitchFamily="34" charset="0"/>
              </a:rPr>
              <a:t>)</a:t>
            </a:r>
          </a:p>
          <a:p>
            <a:pPr marL="0" indent="0" defTabSz="538163">
              <a:spcBef>
                <a:spcPct val="20000"/>
              </a:spcBef>
              <a:buNone/>
            </a:pPr>
            <a:endParaRPr lang="en-NZ" sz="1600" b="1" dirty="0" smtClean="0">
              <a:latin typeface="Arial" panose="020B0604020202020204" pitchFamily="34" charset="0"/>
            </a:endParaRPr>
          </a:p>
          <a:p>
            <a:pPr marL="0" indent="0" defTabSz="538163">
              <a:spcBef>
                <a:spcPct val="20000"/>
              </a:spcBef>
              <a:buNone/>
            </a:pPr>
            <a:r>
              <a:rPr lang="en-NZ" sz="1600" b="1" dirty="0" smtClean="0">
                <a:latin typeface="Arial" panose="020B0604020202020204" pitchFamily="34" charset="0"/>
              </a:rPr>
              <a:t>		Medium </a:t>
            </a:r>
            <a:r>
              <a:rPr lang="en-NZ" sz="1600" dirty="0">
                <a:latin typeface="Arial" panose="020B0604020202020204" pitchFamily="34" charset="0"/>
              </a:rPr>
              <a:t>(has a medium impact)</a:t>
            </a:r>
          </a:p>
          <a:p>
            <a:pPr marL="0" indent="0" defTabSz="538163">
              <a:spcBef>
                <a:spcPct val="20000"/>
              </a:spcBef>
              <a:buNone/>
            </a:pPr>
            <a:endParaRPr lang="en-NZ" sz="1600" b="1" dirty="0" smtClean="0">
              <a:latin typeface="Arial" panose="020B0604020202020204" pitchFamily="34" charset="0"/>
            </a:endParaRPr>
          </a:p>
          <a:p>
            <a:pPr marL="0" indent="0" defTabSz="538163">
              <a:spcBef>
                <a:spcPct val="20000"/>
              </a:spcBef>
              <a:buNone/>
            </a:pPr>
            <a:r>
              <a:rPr lang="en-NZ" sz="1600" b="1" dirty="0" smtClean="0">
                <a:latin typeface="Arial" panose="020B0604020202020204" pitchFamily="34" charset="0"/>
              </a:rPr>
              <a:t>		Small</a:t>
            </a:r>
            <a:r>
              <a:rPr lang="en-NZ" sz="1600" dirty="0" smtClean="0">
                <a:latin typeface="Arial" panose="020B0604020202020204" pitchFamily="34" charset="0"/>
              </a:rPr>
              <a:t> </a:t>
            </a:r>
            <a:r>
              <a:rPr lang="en-NZ" sz="1600" dirty="0">
                <a:latin typeface="Arial" panose="020B0604020202020204" pitchFamily="34" charset="0"/>
              </a:rPr>
              <a:t>(mostly aesthetic</a:t>
            </a:r>
            <a:r>
              <a:rPr lang="en-NZ" sz="1600" dirty="0" smtClean="0">
                <a:latin typeface="Arial" panose="020B0604020202020204" pitchFamily="34" charset="0"/>
              </a:rPr>
              <a:t>)</a:t>
            </a:r>
            <a:endParaRPr lang="en-NZ" sz="1600" dirty="0">
              <a:latin typeface="Arial" panose="020B0604020202020204" pitchFamily="34" charset="0"/>
            </a:endParaRPr>
          </a:p>
        </p:txBody>
      </p:sp>
      <p:sp>
        <p:nvSpPr>
          <p:cNvPr id="4" name="Text Placeholder 3"/>
          <p:cNvSpPr>
            <a:spLocks noGrp="1"/>
          </p:cNvSpPr>
          <p:nvPr>
            <p:ph type="body" sz="quarter" idx="10"/>
          </p:nvPr>
        </p:nvSpPr>
        <p:spPr/>
        <p:txBody>
          <a:bodyPr/>
          <a:lstStyle/>
          <a:p>
            <a:r>
              <a:rPr lang="en-GB" dirty="0" smtClean="0"/>
              <a:t>Impact icons</a:t>
            </a:r>
            <a:endParaRPr lang="en-GB" dirty="0"/>
          </a:p>
        </p:txBody>
      </p:sp>
      <p:grpSp>
        <p:nvGrpSpPr>
          <p:cNvPr id="5" name="Group 4"/>
          <p:cNvGrpSpPr/>
          <p:nvPr/>
        </p:nvGrpSpPr>
        <p:grpSpPr>
          <a:xfrm>
            <a:off x="2971885" y="1942279"/>
            <a:ext cx="949549" cy="180000"/>
            <a:chOff x="452438" y="770561"/>
            <a:chExt cx="1340132" cy="215757"/>
          </a:xfrm>
          <a:solidFill>
            <a:schemeClr val="bg2"/>
          </a:solidFill>
        </p:grpSpPr>
        <p:sp>
          <p:nvSpPr>
            <p:cNvPr id="6" name="Rectangle 5"/>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Rectangle 6"/>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p:cNvSpPr/>
            <p:nvPr/>
          </p:nvSpPr>
          <p:spPr>
            <a:xfrm>
              <a:off x="1392253"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grpSp>
        <p:nvGrpSpPr>
          <p:cNvPr id="9" name="Group 8"/>
          <p:cNvGrpSpPr/>
          <p:nvPr/>
        </p:nvGrpSpPr>
        <p:grpSpPr>
          <a:xfrm>
            <a:off x="2971885" y="2460171"/>
            <a:ext cx="616597" cy="180000"/>
            <a:chOff x="452438" y="770561"/>
            <a:chExt cx="870225" cy="215757"/>
          </a:xfrm>
          <a:solidFill>
            <a:srgbClr val="10069F"/>
          </a:solidFill>
        </p:grpSpPr>
        <p:sp>
          <p:nvSpPr>
            <p:cNvPr id="10" name="Rectangle 9"/>
            <p:cNvSpPr/>
            <p:nvPr/>
          </p:nvSpPr>
          <p:spPr>
            <a:xfrm>
              <a:off x="452438"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1" name="Rectangle 10"/>
            <p:cNvSpPr/>
            <p:nvPr/>
          </p:nvSpPr>
          <p:spPr>
            <a:xfrm>
              <a:off x="922346" y="770561"/>
              <a:ext cx="400317" cy="2157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12" name="Rectangle 11"/>
          <p:cNvSpPr/>
          <p:nvPr/>
        </p:nvSpPr>
        <p:spPr>
          <a:xfrm>
            <a:off x="2971885" y="2977523"/>
            <a:ext cx="283644"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648760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The following icons on each slide indicate whether any work is required when upgrading to this version.</a:t>
            </a:r>
            <a:br>
              <a:rPr lang="en-NZ" dirty="0"/>
            </a:br>
            <a:r>
              <a:rPr lang="en-NZ" dirty="0"/>
              <a:t/>
            </a:r>
            <a:br>
              <a:rPr lang="en-NZ" dirty="0"/>
            </a:br>
            <a:r>
              <a:rPr lang="en-NZ" dirty="0"/>
              <a:t/>
            </a:r>
            <a:br>
              <a:rPr lang="en-NZ" dirty="0"/>
            </a:br>
            <a:endParaRPr lang="en-GB" sz="1800" dirty="0"/>
          </a:p>
        </p:txBody>
      </p:sp>
      <p:sp>
        <p:nvSpPr>
          <p:cNvPr id="3" name="Content Placeholder 2"/>
          <p:cNvSpPr>
            <a:spLocks noGrp="1"/>
          </p:cNvSpPr>
          <p:nvPr>
            <p:ph idx="4294967295"/>
          </p:nvPr>
        </p:nvSpPr>
        <p:spPr>
          <a:xfrm>
            <a:off x="2971885" y="1863952"/>
            <a:ext cx="5836835" cy="2616608"/>
          </a:xfrm>
          <a:prstGeom prst="rect">
            <a:avLst/>
          </a:prstGeom>
        </p:spPr>
        <p:txBody>
          <a:bodyPr>
            <a:normAutofit/>
          </a:bodyPr>
          <a:lstStyle/>
          <a:p>
            <a:pPr marL="0" lvl="0" indent="0" defTabSz="538163">
              <a:spcBef>
                <a:spcPct val="20000"/>
              </a:spcBef>
              <a:buNone/>
            </a:pPr>
            <a:r>
              <a:rPr lang="en-NZ" sz="1600" b="1" dirty="0" smtClean="0">
                <a:latin typeface="Arial" panose="020B0604020202020204" pitchFamily="34" charset="0"/>
              </a:rPr>
              <a:t>	</a:t>
            </a:r>
            <a:r>
              <a:rPr lang="en-NZ" sz="1600" b="1" dirty="0">
                <a:latin typeface="Arial" panose="020B0604020202020204" pitchFamily="34" charset="0"/>
              </a:rPr>
              <a:t>	Information only </a:t>
            </a:r>
            <a:endParaRPr lang="en-NZ" sz="1600" b="1" dirty="0" smtClean="0">
              <a:latin typeface="Arial" panose="020B0604020202020204" pitchFamily="34" charset="0"/>
            </a:endParaRPr>
          </a:p>
          <a:p>
            <a:pPr marL="0" lvl="0" indent="0" defTabSz="538163">
              <a:spcBef>
                <a:spcPct val="20000"/>
              </a:spcBef>
              <a:buNone/>
            </a:pPr>
            <a:r>
              <a:rPr lang="en-NZ" sz="1600" dirty="0" smtClean="0">
                <a:latin typeface="Arial" panose="020B0604020202020204" pitchFamily="34" charset="0"/>
              </a:rPr>
              <a:t>		no work required when upgrading</a:t>
            </a:r>
          </a:p>
          <a:p>
            <a:pPr marL="0" lvl="0" indent="0" defTabSz="538163">
              <a:spcBef>
                <a:spcPct val="20000"/>
              </a:spcBef>
              <a:buNone/>
            </a:pPr>
            <a:endParaRPr lang="en-NZ" sz="1600" b="1" dirty="0">
              <a:latin typeface="Arial" panose="020B0604020202020204" pitchFamily="34" charset="0"/>
            </a:endParaRPr>
          </a:p>
          <a:p>
            <a:pPr marL="0" lvl="0" indent="0" defTabSz="538163">
              <a:spcBef>
                <a:spcPct val="20000"/>
              </a:spcBef>
              <a:buNone/>
            </a:pPr>
            <a:r>
              <a:rPr lang="en-NZ" sz="1600" b="1" dirty="0" smtClean="0">
                <a:latin typeface="Arial" panose="020B0604020202020204" pitchFamily="34" charset="0"/>
              </a:rPr>
              <a:t>		Optional </a:t>
            </a:r>
            <a:r>
              <a:rPr lang="en-NZ" sz="1600" b="1" dirty="0">
                <a:latin typeface="Arial" panose="020B0604020202020204" pitchFamily="34" charset="0"/>
              </a:rPr>
              <a:t>action</a:t>
            </a:r>
          </a:p>
          <a:p>
            <a:pPr marL="0" lvl="0" indent="0" defTabSz="538163">
              <a:spcBef>
                <a:spcPct val="20000"/>
              </a:spcBef>
              <a:buNone/>
            </a:pPr>
            <a:r>
              <a:rPr lang="en-NZ" sz="1600" dirty="0" smtClean="0">
                <a:latin typeface="Arial" panose="020B0604020202020204" pitchFamily="34" charset="0"/>
              </a:rPr>
              <a:t>		work </a:t>
            </a:r>
            <a:r>
              <a:rPr lang="en-NZ" sz="1600" dirty="0">
                <a:latin typeface="Arial" panose="020B0604020202020204" pitchFamily="34" charset="0"/>
              </a:rPr>
              <a:t>only required if you want to make use of the </a:t>
            </a:r>
            <a:r>
              <a:rPr lang="en-NZ" sz="1600" dirty="0" smtClean="0">
                <a:latin typeface="Arial" panose="020B0604020202020204" pitchFamily="34" charset="0"/>
              </a:rPr>
              <a:t>		enhancement</a:t>
            </a:r>
            <a:endParaRPr lang="en-NZ" sz="1600" dirty="0">
              <a:latin typeface="Arial" panose="020B0604020202020204" pitchFamily="34" charset="0"/>
            </a:endParaRPr>
          </a:p>
          <a:p>
            <a:pPr marL="0" lvl="0" indent="0" defTabSz="538163">
              <a:spcBef>
                <a:spcPct val="20000"/>
              </a:spcBef>
              <a:buNone/>
            </a:pPr>
            <a:endParaRPr lang="en-NZ" sz="1600" b="1" dirty="0">
              <a:latin typeface="Arial" panose="020B0604020202020204" pitchFamily="34" charset="0"/>
            </a:endParaRPr>
          </a:p>
          <a:p>
            <a:pPr marL="0" lvl="0" indent="0" defTabSz="538163">
              <a:spcBef>
                <a:spcPct val="20000"/>
              </a:spcBef>
              <a:buNone/>
            </a:pPr>
            <a:r>
              <a:rPr lang="en-NZ" sz="1600" b="1" dirty="0" smtClean="0">
                <a:latin typeface="Arial" panose="020B0604020202020204" pitchFamily="34" charset="0"/>
              </a:rPr>
              <a:t>		Mandatory </a:t>
            </a:r>
            <a:r>
              <a:rPr lang="en-NZ" sz="1600" b="1" dirty="0">
                <a:latin typeface="Arial" panose="020B0604020202020204" pitchFamily="34" charset="0"/>
              </a:rPr>
              <a:t>action </a:t>
            </a:r>
          </a:p>
          <a:p>
            <a:pPr marL="0" lvl="0" indent="0" defTabSz="538163">
              <a:spcBef>
                <a:spcPct val="20000"/>
              </a:spcBef>
              <a:buNone/>
            </a:pPr>
            <a:r>
              <a:rPr lang="en-NZ" sz="1600" dirty="0" smtClean="0">
                <a:latin typeface="Arial" panose="020B0604020202020204" pitchFamily="34" charset="0"/>
              </a:rPr>
              <a:t>		work </a:t>
            </a:r>
            <a:r>
              <a:rPr lang="en-NZ" sz="1600" dirty="0">
                <a:latin typeface="Arial" panose="020B0604020202020204" pitchFamily="34" charset="0"/>
              </a:rPr>
              <a:t>must be undertaken when upgrading</a:t>
            </a:r>
          </a:p>
        </p:txBody>
      </p:sp>
      <p:sp>
        <p:nvSpPr>
          <p:cNvPr id="4" name="Text Placeholder 3"/>
          <p:cNvSpPr>
            <a:spLocks noGrp="1"/>
          </p:cNvSpPr>
          <p:nvPr>
            <p:ph type="body" sz="quarter" idx="10"/>
          </p:nvPr>
        </p:nvSpPr>
        <p:spPr/>
        <p:txBody>
          <a:bodyPr/>
          <a:lstStyle/>
          <a:p>
            <a:r>
              <a:rPr lang="en-GB" dirty="0" smtClean="0"/>
              <a:t>Action icons</a:t>
            </a:r>
            <a:endParaRPr lang="en-GB" dirty="0"/>
          </a:p>
        </p:txBody>
      </p:sp>
      <p:grpSp>
        <p:nvGrpSpPr>
          <p:cNvPr id="13" name="Group 12"/>
          <p:cNvGrpSpPr/>
          <p:nvPr/>
        </p:nvGrpSpPr>
        <p:grpSpPr>
          <a:xfrm>
            <a:off x="2971885" y="1863952"/>
            <a:ext cx="432000" cy="432000"/>
            <a:chOff x="8213787" y="327032"/>
            <a:chExt cx="432000" cy="432000"/>
          </a:xfrm>
        </p:grpSpPr>
        <p:sp>
          <p:nvSpPr>
            <p:cNvPr id="14" name="Oval 13"/>
            <p:cNvSpPr/>
            <p:nvPr/>
          </p:nvSpPr>
          <p:spPr>
            <a:xfrm>
              <a:off x="8213787" y="327032"/>
              <a:ext cx="432000" cy="43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5" name="Rectangle 14"/>
            <p:cNvSpPr/>
            <p:nvPr/>
          </p:nvSpPr>
          <p:spPr>
            <a:xfrm>
              <a:off x="8238049" y="349744"/>
              <a:ext cx="383477" cy="380480"/>
            </a:xfrm>
            <a:prstGeom prst="rect">
              <a:avLst/>
            </a:prstGeom>
          </p:spPr>
          <p:txBody>
            <a:bodyPr wrap="square" tIns="36000" bIns="36000" anchor="ctr">
              <a:spAutoFit/>
            </a:bodyPr>
            <a:lstStyle/>
            <a:p>
              <a:pPr algn="ctr"/>
              <a:r>
                <a:rPr lang="en-NZ" sz="2000" b="1" i="1" dirty="0">
                  <a:latin typeface="Arial" panose="020B0604020202020204" pitchFamily="34" charset="0"/>
                </a:rPr>
                <a:t>i</a:t>
              </a:r>
            </a:p>
          </p:txBody>
        </p:sp>
      </p:grpSp>
      <p:grpSp>
        <p:nvGrpSpPr>
          <p:cNvPr id="16" name="Group 15"/>
          <p:cNvGrpSpPr/>
          <p:nvPr/>
        </p:nvGrpSpPr>
        <p:grpSpPr>
          <a:xfrm>
            <a:off x="2971885" y="2740108"/>
            <a:ext cx="432000" cy="432148"/>
            <a:chOff x="8213787" y="326884"/>
            <a:chExt cx="432000" cy="432148"/>
          </a:xfrm>
        </p:grpSpPr>
        <p:sp>
          <p:nvSpPr>
            <p:cNvPr id="17" name="Oval 16"/>
            <p:cNvSpPr/>
            <p:nvPr/>
          </p:nvSpPr>
          <p:spPr>
            <a:xfrm>
              <a:off x="8213787" y="327032"/>
              <a:ext cx="432000" cy="432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18" name="Rectangle 17"/>
            <p:cNvSpPr/>
            <p:nvPr/>
          </p:nvSpPr>
          <p:spPr>
            <a:xfrm>
              <a:off x="8262310" y="326884"/>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grpSp>
        <p:nvGrpSpPr>
          <p:cNvPr id="19" name="Group 18"/>
          <p:cNvGrpSpPr/>
          <p:nvPr/>
        </p:nvGrpSpPr>
        <p:grpSpPr>
          <a:xfrm>
            <a:off x="2971885" y="3695128"/>
            <a:ext cx="432000" cy="432148"/>
            <a:chOff x="8213787" y="326884"/>
            <a:chExt cx="432000" cy="432148"/>
          </a:xfrm>
        </p:grpSpPr>
        <p:sp>
          <p:nvSpPr>
            <p:cNvPr id="20" name="Oval 19"/>
            <p:cNvSpPr/>
            <p:nvPr/>
          </p:nvSpPr>
          <p:spPr>
            <a:xfrm>
              <a:off x="8213787" y="327032"/>
              <a:ext cx="432000" cy="432000"/>
            </a:xfrm>
            <a:prstGeom prst="ellipse">
              <a:avLst/>
            </a:prstGeom>
            <a:solidFill>
              <a:srgbClr val="E21D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800" i="1" dirty="0">
                <a:latin typeface="Arial" panose="020B0604020202020204" pitchFamily="34" charset="0"/>
                <a:cs typeface="Arial" panose="020B0604020202020204" pitchFamily="34" charset="0"/>
              </a:endParaRPr>
            </a:p>
          </p:txBody>
        </p:sp>
        <p:sp>
          <p:nvSpPr>
            <p:cNvPr id="21" name="Rectangle 20"/>
            <p:cNvSpPr/>
            <p:nvPr/>
          </p:nvSpPr>
          <p:spPr>
            <a:xfrm>
              <a:off x="8262310" y="326884"/>
              <a:ext cx="327334" cy="380480"/>
            </a:xfrm>
            <a:prstGeom prst="rect">
              <a:avLst/>
            </a:prstGeom>
          </p:spPr>
          <p:txBody>
            <a:bodyPr wrap="none" tIns="36000" bIns="36000" anchor="ctr">
              <a:spAutoFit/>
            </a:bodyPr>
            <a:lstStyle/>
            <a:p>
              <a:r>
                <a:rPr lang="en-NZ" sz="2000" b="1" i="1" dirty="0">
                  <a:latin typeface="Arial" panose="020B0604020202020204" pitchFamily="34" charset="0"/>
                </a:rPr>
                <a:t>a</a:t>
              </a:r>
            </a:p>
          </p:txBody>
        </p:sp>
      </p:grpSp>
    </p:spTree>
    <p:extLst>
      <p:ext uri="{BB962C8B-B14F-4D97-AF65-F5344CB8AC3E}">
        <p14:creationId xmlns:p14="http://schemas.microsoft.com/office/powerpoint/2010/main" val="303122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74963" y="982980"/>
            <a:ext cx="5923597" cy="1338189"/>
          </a:xfrm>
        </p:spPr>
        <p:txBody>
          <a:bodyPr>
            <a:noAutofit/>
          </a:bodyPr>
          <a:lstStyle/>
          <a:p>
            <a:r>
              <a:rPr lang="en-NZ" dirty="0" smtClean="0"/>
              <a:t>Search </a:t>
            </a:r>
            <a:r>
              <a:rPr lang="en-NZ" dirty="0"/>
              <a:t>and Report on Risks, Hazards, Barriers &amp; Reviews </a:t>
            </a:r>
            <a:endParaRPr lang="en-GB" dirty="0"/>
          </a:p>
        </p:txBody>
      </p:sp>
      <p:sp>
        <p:nvSpPr>
          <p:cNvPr id="4" name="Text Placeholder 3"/>
          <p:cNvSpPr>
            <a:spLocks noGrp="1"/>
          </p:cNvSpPr>
          <p:nvPr>
            <p:ph type="body" sz="quarter" idx="17"/>
          </p:nvPr>
        </p:nvSpPr>
        <p:spPr/>
        <p:txBody>
          <a:bodyPr/>
          <a:lstStyle/>
          <a:p>
            <a:r>
              <a:rPr lang="en-GB" dirty="0"/>
              <a:t>02</a:t>
            </a:r>
          </a:p>
        </p:txBody>
      </p:sp>
    </p:spTree>
    <p:extLst>
      <p:ext uri="{BB962C8B-B14F-4D97-AF65-F5344CB8AC3E}">
        <p14:creationId xmlns:p14="http://schemas.microsoft.com/office/powerpoint/2010/main" val="845004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24571" y="726897"/>
            <a:ext cx="6919132" cy="3043245"/>
          </a:xfrm>
          <a:prstGeom prst="rect">
            <a:avLst/>
          </a:prstGeom>
          <a:effectLst>
            <a:outerShdw blurRad="50800" dist="38100" dir="13500000" algn="br" rotWithShape="0">
              <a:prstClr val="black">
                <a:alpha val="40000"/>
              </a:prstClr>
            </a:outerShdw>
          </a:effectLst>
        </p:spPr>
      </p:pic>
      <p:sp>
        <p:nvSpPr>
          <p:cNvPr id="3" name="Text Placeholder 2">
            <a:extLst>
              <a:ext uri="{FF2B5EF4-FFF2-40B4-BE49-F238E27FC236}">
                <a16:creationId xmlns="" xmlns:a16="http://schemas.microsoft.com/office/drawing/2014/main" id="{1F73FDF7-280F-4447-86E4-8E24F6FAA8CC}"/>
              </a:ext>
            </a:extLst>
          </p:cNvPr>
          <p:cNvSpPr>
            <a:spLocks noGrp="1"/>
          </p:cNvSpPr>
          <p:nvPr>
            <p:ph type="body" sz="quarter" idx="10"/>
          </p:nvPr>
        </p:nvSpPr>
        <p:spPr/>
        <p:txBody>
          <a:bodyPr/>
          <a:lstStyle/>
          <a:p>
            <a:r>
              <a:rPr lang="en-GB" dirty="0" smtClean="0"/>
              <a:t>Search and Reporting combined</a:t>
            </a:r>
            <a:endParaRPr lang="en-GB" dirty="0"/>
          </a:p>
        </p:txBody>
      </p:sp>
      <p:sp>
        <p:nvSpPr>
          <p:cNvPr id="4" name="Text Placeholder 3">
            <a:extLst>
              <a:ext uri="{FF2B5EF4-FFF2-40B4-BE49-F238E27FC236}">
                <a16:creationId xmlns="" xmlns:a16="http://schemas.microsoft.com/office/drawing/2014/main" id="{A080F06D-DA42-FE4F-A2AE-24AC1CDBF882}"/>
              </a:ext>
            </a:extLst>
          </p:cNvPr>
          <p:cNvSpPr>
            <a:spLocks noGrp="1"/>
          </p:cNvSpPr>
          <p:nvPr>
            <p:ph type="body" sz="quarter" idx="38"/>
          </p:nvPr>
        </p:nvSpPr>
        <p:spPr>
          <a:xfrm>
            <a:off x="225425" y="1681089"/>
            <a:ext cx="1786255" cy="2441533"/>
          </a:xfrm>
        </p:spPr>
        <p:txBody>
          <a:bodyPr>
            <a:normAutofit/>
          </a:bodyPr>
          <a:lstStyle/>
          <a:p>
            <a:r>
              <a:rPr lang="en-GB" dirty="0" smtClean="0"/>
              <a:t>Reporting </a:t>
            </a:r>
            <a:r>
              <a:rPr lang="en-GB" dirty="0"/>
              <a:t>has been combined with </a:t>
            </a:r>
            <a:r>
              <a:rPr lang="en-GB" dirty="0" smtClean="0"/>
              <a:t>new Search pages for Risks, Hazards, Reviews and Barriers. </a:t>
            </a:r>
          </a:p>
          <a:p>
            <a:r>
              <a:rPr lang="en-GB" dirty="0" smtClean="0"/>
              <a:t>Reports </a:t>
            </a:r>
            <a:r>
              <a:rPr lang="en-GB" dirty="0"/>
              <a:t>can </a:t>
            </a:r>
            <a:r>
              <a:rPr lang="en-GB" dirty="0" smtClean="0"/>
              <a:t>be customised as </a:t>
            </a:r>
            <a:r>
              <a:rPr lang="en-GB" dirty="0"/>
              <a:t>required using any of the additional </a:t>
            </a:r>
            <a:r>
              <a:rPr lang="en-GB" dirty="0" smtClean="0"/>
              <a:t>Report Options.</a:t>
            </a:r>
          </a:p>
        </p:txBody>
      </p:sp>
    </p:spTree>
    <p:extLst>
      <p:ext uri="{BB962C8B-B14F-4D97-AF65-F5344CB8AC3E}">
        <p14:creationId xmlns:p14="http://schemas.microsoft.com/office/powerpoint/2010/main" val="193189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R">
  <a:themeElements>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fontScheme name="Custom 1">
      <a:majorFont>
        <a:latin typeface="RR Pioneer Bold"/>
        <a:ea typeface=""/>
        <a:cs typeface=""/>
      </a:majorFont>
      <a:minorFont>
        <a:latin typeface="RR Pione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lls Royce Blue">
      <a:srgbClr val="10069F"/>
    </a:custClr>
    <a:custClr name="Cobalt Blue">
      <a:srgbClr val="006DFF"/>
    </a:custClr>
    <a:custClr name="Light Cobalt Blue">
      <a:srgbClr val="4F98FF"/>
    </a:custClr>
    <a:custClr name="Grey 1">
      <a:srgbClr val="EFEFF4"/>
    </a:custClr>
    <a:custClr name="Grey 2">
      <a:srgbClr val="C8C7CC"/>
    </a:custClr>
    <a:custClr name="Grey 3">
      <a:srgbClr val="8A8A8F"/>
    </a:custClr>
    <a:custClr name="Grey 4">
      <a:srgbClr val="666666"/>
    </a:custClr>
    <a:custClr name="Dark Green">
      <a:srgbClr val="034F00"/>
    </a:custClr>
    <a:custClr name="Green">
      <a:srgbClr val="819C00"/>
    </a:custClr>
    <a:custClr name="Light Green">
      <a:srgbClr val="C4DB3E"/>
    </a:custClr>
    <a:custClr name="Extra Light Green">
      <a:srgbClr val="E5F08D"/>
    </a:custClr>
    <a:custClr name="Dark Orange">
      <a:srgbClr val="9F0000"/>
    </a:custClr>
    <a:custClr name="Orange">
      <a:srgbClr val="D83F11"/>
    </a:custClr>
    <a:custClr name="Light Orange">
      <a:srgbClr val="FF7140"/>
    </a:custClr>
    <a:custClr name="Extra Light Orange">
      <a:srgbClr val="FFB69A"/>
    </a:custClr>
    <a:custClr name="Dark Turquoise">
      <a:srgbClr val="004A50"/>
    </a:custClr>
    <a:custClr name="Turquoise">
      <a:srgbClr val="007588"/>
    </a:custClr>
    <a:custClr name="Light Turquoise">
      <a:srgbClr val="00BFBD"/>
    </a:custClr>
    <a:custClr name="Extra Light Turquoise">
      <a:srgbClr val="8BE8DF"/>
    </a:custClr>
    <a:custClr name="Dark Magenta">
      <a:srgbClr val="880E4F"/>
    </a:custClr>
    <a:custClr name="Magenta">
      <a:srgbClr val="E21D60"/>
    </a:custClr>
    <a:custClr name="Light Magenta">
      <a:srgbClr val="FA4692"/>
    </a:custClr>
    <a:custClr name="Extra Light Magenta">
      <a:srgbClr val="FDA7C7"/>
    </a:custClr>
    <a:custClr name="Dark Violet">
      <a:srgbClr val="58009C"/>
    </a:custClr>
    <a:custClr name="Violet">
      <a:srgbClr val="8C2ACE"/>
    </a:custClr>
    <a:custClr name="Light Violet">
      <a:srgbClr val="C15EFF"/>
    </a:custClr>
    <a:custClr name="Extra Light Violet">
      <a:srgbClr val="E2A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0.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1.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2.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3.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4.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5.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6.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7.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8.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19.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2.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20.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3.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4.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5.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6.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7.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8.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ppt/theme/themeOverride9.xml><?xml version="1.0" encoding="utf-8"?>
<a:themeOverride xmlns:a="http://schemas.openxmlformats.org/drawingml/2006/main">
  <a:clrScheme name="RR">
    <a:dk1>
      <a:srgbClr val="000000"/>
    </a:dk1>
    <a:lt1>
      <a:sysClr val="window" lastClr="FFFFFF"/>
    </a:lt1>
    <a:dk2>
      <a:srgbClr val="10069F"/>
    </a:dk2>
    <a:lt2>
      <a:srgbClr val="006DFF"/>
    </a:lt2>
    <a:accent1>
      <a:srgbClr val="004A50"/>
    </a:accent1>
    <a:accent2>
      <a:srgbClr val="034F00"/>
    </a:accent2>
    <a:accent3>
      <a:srgbClr val="D83F11"/>
    </a:accent3>
    <a:accent4>
      <a:srgbClr val="880E4F"/>
    </a:accent4>
    <a:accent5>
      <a:srgbClr val="58099C"/>
    </a:accent5>
    <a:accent6>
      <a:srgbClr val="819C00"/>
    </a:accent6>
    <a:hlink>
      <a:srgbClr val="D83F11"/>
    </a:hlink>
    <a:folHlink>
      <a:srgbClr val="E21D6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odule_x002f_Sub-product xmlns="11c8c642-193b-48c7-9edc-20b3d2187c43"/>
    <Document_x0020_Type xmlns="11c8c642-193b-48c7-9edc-20b3d2187c43">PowerPoint</Document_x0020_Type>
    <Document_x0020_level xmlns="11c8c642-193b-48c7-9edc-20b3d2187c43">Release Documentation</Document_x0020_level>
    <Applies_x0020_to xmlns="11c8c642-193b-48c7-9edc-20b3d2187c43">
      <Value>v2020.1</Value>
    </Applies_x0020_to>
    <_dlc_DocId xmlns="11c8c642-193b-48c7-9edc-20b3d2187c43">RRNZ-444651888-946</_dlc_DocId>
    <_dlc_DocIdUrl xmlns="11c8c642-193b-48c7-9edc-20b3d2187c43">
      <Url>http://vm-ssgsps10.ssg.local/_layouts/DocIdRedir.aspx?ID=RRNZ-444651888-946</Url>
      <Description>RRNZ-444651888-946</Description>
    </_dlc_DocIdUrl>
    <Created_x0020_for_x0020_version xmlns="fe5800ef-4353-456f-9b4d-dfdd46ee8ccc">v2020.1</Created_x0020_for_x0020_version>
    <Archived xmlns="fe5800ef-4353-456f-9b4d-dfdd46ee8ccc">false</Archived>
    <Document_x0020_ID xmlns="fe5800ef-4353-456f-9b4d-dfdd46ee8ccc">RRNZ-1395612623-507</Document_x0020_ID>
    <AQD_x0020_Version xmlns="fe5800ef-4353-456f-9b4d-dfdd46ee8ccc">2020.1</AQD_x0020_Version>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3174D2A1BDF3B4594AA1C7D7398B37B" ma:contentTypeVersion="18" ma:contentTypeDescription="Create a new document." ma:contentTypeScope="" ma:versionID="89d5c0be2448c7aaa5048403247222f5">
  <xsd:schema xmlns:xsd="http://www.w3.org/2001/XMLSchema" xmlns:xs="http://www.w3.org/2001/XMLSchema" xmlns:p="http://schemas.microsoft.com/office/2006/metadata/properties" xmlns:ns2="11c8c642-193b-48c7-9edc-20b3d2187c43" xmlns:ns3="fe5800ef-4353-456f-9b4d-dfdd46ee8ccc" targetNamespace="http://schemas.microsoft.com/office/2006/metadata/properties" ma:root="true" ma:fieldsID="57730343a11763cb3dc3ed1f5653da1e" ns2:_="" ns3:_="">
    <xsd:import namespace="11c8c642-193b-48c7-9edc-20b3d2187c43"/>
    <xsd:import namespace="fe5800ef-4353-456f-9b4d-dfdd46ee8ccc"/>
    <xsd:element name="properties">
      <xsd:complexType>
        <xsd:sequence>
          <xsd:element name="documentManagement">
            <xsd:complexType>
              <xsd:all>
                <xsd:element ref="ns2:Module_x002f_Sub-product" minOccurs="0"/>
                <xsd:element ref="ns2:Document_x0020_level" minOccurs="0"/>
                <xsd:element ref="ns3:AQD_x0020_Version" minOccurs="0"/>
                <xsd:element ref="ns2:Document_x0020_Type" minOccurs="0"/>
                <xsd:element ref="ns2:Applies_x0020_to" minOccurs="0"/>
                <xsd:element ref="ns3:Created_x0020_for_x0020_version" minOccurs="0"/>
                <xsd:element ref="ns3:Archived" minOccurs="0"/>
                <xsd:element ref="ns3:Document_x0020_I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8c642-193b-48c7-9edc-20b3d2187c43" elementFormDefault="qualified">
    <xsd:import namespace="http://schemas.microsoft.com/office/2006/documentManagement/types"/>
    <xsd:import namespace="http://schemas.microsoft.com/office/infopath/2007/PartnerControls"/>
    <xsd:element name="Module_x002f_Sub-product" ma:index="2" nillable="true" ma:displayName="Product/Module" ma:internalName="Module_x002F_Sub_x002d_product">
      <xsd:complexType>
        <xsd:complexContent>
          <xsd:extension base="dms:MultiChoice">
            <xsd:sequence>
              <xsd:element name="Value" maxOccurs="unbounded" minOccurs="0" nillable="true">
                <xsd:simpleType>
                  <xsd:restriction base="dms:Choice">
                    <xsd:enumeration value="Administration"/>
                    <xsd:enumeration value="API"/>
                    <xsd:enumeration value="App - Mobile eReports"/>
                    <xsd:enumeration value="App - Mobile Checklists"/>
                    <xsd:enumeration value="Analysis"/>
                    <xsd:enumeration value="ASAP"/>
                    <xsd:enumeration value="Audit"/>
                    <xsd:enumeration value="Compliance"/>
                    <xsd:enumeration value="Connect"/>
                    <xsd:enumeration value="Email Alerts"/>
                    <xsd:enumeration value="Exporter"/>
                    <xsd:enumeration value="FCA"/>
                    <xsd:enumeration value="Interface - Aerobytes"/>
                    <xsd:enumeration value="Interface - FDM"/>
                    <xsd:enumeration value="RARS"/>
                    <xsd:enumeration value="Risk"/>
                    <xsd:enumeration value="Safety"/>
                    <xsd:enumeration value="Scheduled Services"/>
                  </xsd:restriction>
                </xsd:simpleType>
              </xsd:element>
            </xsd:sequence>
          </xsd:extension>
        </xsd:complexContent>
      </xsd:complexType>
    </xsd:element>
    <xsd:element name="Document_x0020_level" ma:index="3" nillable="true" ma:displayName="Document Level" ma:format="Dropdown" ma:internalName="Document_x0020_level0">
      <xsd:simpleType>
        <xsd:restriction base="dms:Choice">
          <xsd:enumeration value="End-user"/>
          <xsd:enumeration value="Sales/Support"/>
          <xsd:enumeration value="Release Documentation"/>
          <xsd:enumeration value="Technical"/>
          <xsd:enumeration value="Training Material"/>
        </xsd:restriction>
      </xsd:simpleType>
    </xsd:element>
    <xsd:element name="Document_x0020_Type" ma:index="11" nillable="true" ma:displayName="Document Type" ma:format="Dropdown" ma:internalName="Document_x0020_Type0">
      <xsd:simpleType>
        <xsd:restriction base="dms:Choice">
          <xsd:enumeration value="Certificate"/>
          <xsd:enumeration value="Document Register"/>
          <xsd:enumeration value="Entity Relationship Diagram"/>
          <xsd:enumeration value="Handbook"/>
          <xsd:enumeration value="Installation/Configuration"/>
          <xsd:enumeration value="Installation Instructions"/>
          <xsd:enumeration value="Major Release Document"/>
          <xsd:enumeration value="Newsletter"/>
          <xsd:enumeration value="Overview"/>
          <xsd:enumeration value="PowerPoint"/>
          <xsd:enumeration value="Quick Reference Card"/>
          <xsd:enumeration value="Release Notes"/>
          <xsd:enumeration value="Software/Hardware Requirements"/>
          <xsd:enumeration value="Technical Overview"/>
          <xsd:enumeration value="Template"/>
          <xsd:enumeration value="Training"/>
          <xsd:enumeration value="User Manual"/>
        </xsd:restriction>
      </xsd:simpleType>
    </xsd:element>
    <xsd:element name="Applies_x0020_to" ma:index="12" nillable="true" ma:displayName="Applies to" ma:internalName="Applies_x0020_to">
      <xsd:complexType>
        <xsd:complexContent>
          <xsd:extension base="dms:MultiChoice">
            <xsd:sequence>
              <xsd:element name="Value" maxOccurs="unbounded" minOccurs="0" nillable="true">
                <xsd:simpleType>
                  <xsd:restriction base="dms:Choice">
                    <xsd:enumeration value="6.0.8"/>
                    <xsd:enumeration value="6.1.1"/>
                    <xsd:enumeration value="6.1.2"/>
                    <xsd:enumeration value="7.0"/>
                    <xsd:enumeration value="7.1"/>
                    <xsd:enumeration value="7.1.0.1"/>
                    <xsd:enumeration value="7.1.1"/>
                    <xsd:enumeration value="7.2.1"/>
                    <xsd:enumeration value="7.2.1.1-7.2.1.6"/>
                    <xsd:enumeration value="7.3"/>
                    <xsd:enumeration value="7.3.0.1-7.3.0.5"/>
                    <xsd:enumeration value="7.3.1"/>
                    <xsd:enumeration value="7.3.1.4-7.3.1.10"/>
                    <xsd:enumeration value="7.4"/>
                    <xsd:enumeration value="7.4.0.1-7.4.0.5"/>
                    <xsd:enumeration value="7.4.1"/>
                    <xsd:enumeration value="7.4.1.1"/>
                    <xsd:enumeration value="7.4.3"/>
                    <xsd:enumeration value="7.4.3.1-7.4.3.7"/>
                    <xsd:enumeration value="7.4.3.8"/>
                    <xsd:enumeration value="7.4.3.9"/>
                    <xsd:enumeration value="7.4.3.10-7.4.3.11"/>
                    <xsd:enumeration value="7.4.3.12"/>
                    <xsd:enumeration value="7.4.3.13"/>
                    <xsd:enumeration value="8.0"/>
                    <xsd:enumeration value="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1.7"/>
                    <xsd:enumeration value="8.1.2"/>
                    <xsd:enumeration value="8.1.2.1"/>
                    <xsd:enumeration value="8.1.2.2"/>
                    <xsd:enumeration value="v2017.2"/>
                    <xsd:enumeration value="v2018.1"/>
                    <xsd:enumeration value="v2018.2"/>
                    <xsd:enumeration value="v2019.1"/>
                    <xsd:enumeration value="v2020.1"/>
                    <xsd:enumeration value="MER 3.0"/>
                    <xsd:enumeration value="MCL 1.2"/>
                  </xsd:restriction>
                </xsd:simpleType>
              </xsd:element>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e5800ef-4353-456f-9b4d-dfdd46ee8ccc" elementFormDefault="qualified">
    <xsd:import namespace="http://schemas.microsoft.com/office/2006/documentManagement/types"/>
    <xsd:import namespace="http://schemas.microsoft.com/office/infopath/2007/PartnerControls"/>
    <xsd:element name="AQD_x0020_Version" ma:index="4" nillable="true" ma:displayName="Product Version" ma:decimals="2" ma:internalName="AQD_x0020_Version" ma:percentage="FALSE">
      <xsd:simpleType>
        <xsd:restriction base="dms:Number"/>
      </xsd:simpleType>
    </xsd:element>
    <xsd:element name="Created_x0020_for_x0020_version" ma:index="13" nillable="true" ma:displayName="Created for version" ma:format="Dropdown" ma:internalName="Created_x0020_for_x0020_version">
      <xsd:simpleType>
        <xsd:restriction base="dms:Choice">
          <xsd:enumeration value="1.0"/>
          <xsd:enumeration value="1.1"/>
          <xsd:enumeration value="2.0"/>
          <xsd:enumeration value="2.2"/>
          <xsd:enumeration value="2.2.4"/>
          <xsd:enumeration value="2.3"/>
          <xsd:enumeration value="2.3.1"/>
          <xsd:enumeration value="2.4"/>
          <xsd:enumeration value="6.0.8"/>
          <xsd:enumeration value="6.1.1"/>
          <xsd:enumeration value="6.1.2a"/>
          <xsd:enumeration value="6.1.2b"/>
          <xsd:enumeration value="7.0"/>
          <xsd:enumeration value="7.1"/>
          <xsd:enumeration value="7.1.0.1"/>
          <xsd:enumeration value="7.1.1"/>
          <xsd:enumeration value="7.2.1"/>
          <xsd:enumeration value="7.2.1.6"/>
          <xsd:enumeration value="7.3"/>
          <xsd:enumeration value="7.3.0.1"/>
          <xsd:enumeration value="7.3.0.2"/>
          <xsd:enumeration value="7.3.0.5"/>
          <xsd:enumeration value="7.3.1"/>
          <xsd:enumeration value="7.3.1.10"/>
          <xsd:enumeration value="7.4"/>
          <xsd:enumeration value="7.4.0.5"/>
          <xsd:enumeration value="7.4.1"/>
          <xsd:enumeration value="7.4.1.1"/>
          <xsd:enumeration value="7.4.3"/>
          <xsd:enumeration value="7.4.3.8"/>
          <xsd:enumeration value="7.4.3.9"/>
          <xsd:enumeration value="7.4.3.10"/>
          <xsd:enumeration value="7.4.3.12"/>
          <xsd:enumeration value="7.4.3.13"/>
          <xsd:enumeration value="8.0/8.01"/>
          <xsd:enumeration value="8.0.1.1"/>
          <xsd:enumeration value="8.0.1.2"/>
          <xsd:enumeration value="8.0.2"/>
          <xsd:enumeration value="8.0.3"/>
          <xsd:enumeration value="8.0.3.1"/>
          <xsd:enumeration value="8.0.3.2"/>
          <xsd:enumeration value="8.0.3.3"/>
          <xsd:enumeration value="8.0.3.4"/>
          <xsd:enumeration value="8.1"/>
          <xsd:enumeration value="8.1.0.1"/>
          <xsd:enumeration value="8.1.0.2"/>
          <xsd:enumeration value="8.1.0.3"/>
          <xsd:enumeration value="8.1.0.4"/>
          <xsd:enumeration value="8.1.0.5"/>
          <xsd:enumeration value="8.1.1"/>
          <xsd:enumeration value="8.1.1.1"/>
          <xsd:enumeration value="8.1.1.2"/>
          <xsd:enumeration value="8.1.1.3"/>
          <xsd:enumeration value="8.1.1.4"/>
          <xsd:enumeration value="8.1.1.5"/>
          <xsd:enumeration value="8.1.1.6"/>
          <xsd:enumeration value="8.1.2"/>
          <xsd:enumeration value="8.1.2.1"/>
          <xsd:enumeration value="8.1.2.2"/>
          <xsd:enumeration value="v2017.2"/>
          <xsd:enumeration value="v2018.1"/>
          <xsd:enumeration value="v2018.2"/>
          <xsd:enumeration value="v2019.1"/>
          <xsd:enumeration value="v2020.1"/>
        </xsd:restriction>
      </xsd:simpleType>
    </xsd:element>
    <xsd:element name="Archived" ma:index="14" nillable="true" ma:displayName="Archived" ma:default="0" ma:internalName="Archived">
      <xsd:simpleType>
        <xsd:restriction base="dms:Boolean"/>
      </xsd:simpleType>
    </xsd:element>
    <xsd:element name="Document_x0020_ID" ma:index="15" nillable="true" ma:displayName="Document ID" ma:internalName="Document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06B35-265B-45A0-9A19-2E0E126F42D6}"/>
</file>

<file path=customXml/itemProps2.xml><?xml version="1.0" encoding="utf-8"?>
<ds:datastoreItem xmlns:ds="http://schemas.openxmlformats.org/officeDocument/2006/customXml" ds:itemID="{E9B9B421-F7BF-4446-807D-C9E99257E213}"/>
</file>

<file path=customXml/itemProps3.xml><?xml version="1.0" encoding="utf-8"?>
<ds:datastoreItem xmlns:ds="http://schemas.openxmlformats.org/officeDocument/2006/customXml" ds:itemID="{FA81F277-E287-4D47-B681-3F8C1C274880}"/>
</file>

<file path=customXml/itemProps4.xml><?xml version="1.0" encoding="utf-8"?>
<ds:datastoreItem xmlns:ds="http://schemas.openxmlformats.org/officeDocument/2006/customXml" ds:itemID="{1C7E96A9-7395-4818-99E6-5107566BB502}"/>
</file>

<file path=docProps/app.xml><?xml version="1.0" encoding="utf-8"?>
<Properties xmlns="http://schemas.openxmlformats.org/officeDocument/2006/extended-properties" xmlns:vt="http://schemas.openxmlformats.org/officeDocument/2006/docPropsVTypes">
  <TotalTime>8332</TotalTime>
  <Words>2495</Words>
  <Application>Microsoft Office PowerPoint</Application>
  <PresentationFormat>On-screen Show (16:9)</PresentationFormat>
  <Paragraphs>251</Paragraphs>
  <Slides>47</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Calibri</vt:lpstr>
      <vt:lpstr>Wingdings</vt:lpstr>
      <vt:lpstr>RR Pioneer</vt:lpstr>
      <vt:lpstr>RR Pioneer Light Condensed</vt:lpstr>
      <vt:lpstr>Arial</vt:lpstr>
      <vt:lpstr>RR Pioneer Bold</vt:lpstr>
      <vt:lpstr>RR Pioneer UltraLight Condensed</vt:lpstr>
      <vt:lpstr>RR</vt:lpstr>
      <vt:lpstr>1_RR</vt:lpstr>
      <vt:lpstr>PowerPoint Presentation</vt:lpstr>
      <vt:lpstr>Document Information</vt:lpstr>
      <vt:lpstr>PowerPoint Presentation</vt:lpstr>
      <vt:lpstr>PowerPoint Presentation</vt:lpstr>
      <vt:lpstr>There are 4 themes to the v2020.1 release, each addressing at least one specific problem: </vt:lpstr>
      <vt:lpstr>The following icons on each slide indicate the approximate size of each enhancement/change.  </vt:lpstr>
      <vt:lpstr>The following icons on each slide indicate whether any work is required when upgrading to this 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Martha.Machin@superstructuregroup.com</Manager>
  <Company>Rolls-Royce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Rolls-Royce SMS Solution v2020.1 Presentation - What's new in v2020.1</dc:title>
  <dc:creator>Margaret Gascoine</dc:creator>
  <cp:keywords/>
  <dc:description/>
  <cp:lastModifiedBy>Margaret Gascoine</cp:lastModifiedBy>
  <cp:revision>739</cp:revision>
  <cp:lastPrinted>2018-03-12T16:22:50Z</cp:lastPrinted>
  <dcterms:created xsi:type="dcterms:W3CDTF">2018-01-29T10:34:59Z</dcterms:created>
  <dcterms:modified xsi:type="dcterms:W3CDTF">2020-07-27T21:03:17Z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0x01010073174D2A1BDF3B4594AA1C7D7398B37B</vt:lpwstr>
  </property>
  <property fmtid="{D5CDD505-2E9C-101B-9397-08002B2CF9AE}" pid="3" name="_dlc_DocIdItemGuid">
    <vt:lpwstr>ada3b8e8-e5a0-471c-abcc-7bc1ee61ef3e</vt:lpwstr>
  </property>
</Properties>
</file>