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904" r:id="rId1"/>
  </p:sldMasterIdLst>
  <p:notesMasterIdLst>
    <p:notesMasterId r:id="rId19"/>
  </p:notesMasterIdLst>
  <p:handoutMasterIdLst>
    <p:handoutMasterId r:id="rId20"/>
  </p:handoutMasterIdLst>
  <p:sldIdLst>
    <p:sldId id="385" r:id="rId2"/>
    <p:sldId id="310" r:id="rId3"/>
    <p:sldId id="387" r:id="rId4"/>
    <p:sldId id="259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9" r:id="rId16"/>
    <p:sldId id="398" r:id="rId17"/>
    <p:sldId id="351" r:id="rId18"/>
  </p:sldIdLst>
  <p:sldSz cx="9144000" cy="5143500" type="screen16x9"/>
  <p:notesSz cx="6805613" cy="99441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R Pioneer" panose="020B0604020202020204" charset="0"/>
      <p:regular r:id="rId25"/>
      <p:bold r:id="rId26"/>
      <p:italic r:id="rId27"/>
      <p:boldItalic r:id="rId28"/>
    </p:embeddedFont>
    <p:embeddedFont>
      <p:font typeface="RR Pioneer Bold" panose="020B0604020202020204" charset="0"/>
      <p:bold r:id="rId29"/>
    </p:embeddedFont>
    <p:embeddedFont>
      <p:font typeface="RR Pioneer Light Condensed" panose="020B0604020202020204" charset="0"/>
      <p:regular r:id="rId30"/>
    </p:embeddedFont>
    <p:embeddedFont>
      <p:font typeface="RR Pioneer Medium" panose="020B0604020202020204" charset="0"/>
      <p:regular r:id="rId31"/>
      <p:italic r:id="rId32"/>
    </p:embeddedFont>
    <p:embeddedFont>
      <p:font typeface="RR Pioneer UltraLight Condensed" panose="020B0604020202020204" charset="0"/>
      <p:regular r:id="rId33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449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A3A"/>
    <a:srgbClr val="EFEFF4"/>
    <a:srgbClr val="E6E6E6"/>
    <a:srgbClr val="C8C7CC"/>
    <a:srgbClr val="404040"/>
    <a:srgbClr val="52C0BE"/>
    <a:srgbClr val="2D7588"/>
    <a:srgbClr val="ED4391"/>
    <a:srgbClr val="8E40CF"/>
    <a:srgbClr val="4F9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1" autoAdjust="0"/>
    <p:restoredTop sz="95111" autoAdjust="0"/>
  </p:normalViewPr>
  <p:slideViewPr>
    <p:cSldViewPr snapToGrid="0">
      <p:cViewPr varScale="1">
        <p:scale>
          <a:sx n="150" d="100"/>
          <a:sy n="150" d="100"/>
        </p:scale>
        <p:origin x="624" y="108"/>
      </p:cViewPr>
      <p:guideLst>
        <p:guide pos="2449"/>
        <p:guide orient="horz" pos="1620"/>
      </p:guideLst>
    </p:cSldViewPr>
  </p:slideViewPr>
  <p:outlineViewPr>
    <p:cViewPr>
      <p:scale>
        <a:sx n="33" d="100"/>
        <a:sy n="33" d="100"/>
      </p:scale>
      <p:origin x="0" y="-287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512"/>
    </p:cViewPr>
  </p:sorterViewPr>
  <p:notesViewPr>
    <p:cSldViewPr snapToGrid="0" showGuides="1">
      <p:cViewPr varScale="1">
        <p:scale>
          <a:sx n="76" d="100"/>
          <a:sy n="76" d="100"/>
        </p:scale>
        <p:origin x="2754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5709" tIns="47854" rIns="95709" bIns="4785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5709" tIns="47854" rIns="95709" bIns="4785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5709" tIns="47854" rIns="95709" bIns="47854" rtlCol="0" anchor="b"/>
          <a:lstStyle>
            <a:lvl1pPr algn="r">
              <a:defRPr sz="1300"/>
            </a:lvl1pPr>
          </a:lstStyle>
          <a:p>
            <a:fld id="{FA10B9D1-6A67-4F21-8011-30CAA4C67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63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5709" tIns="47854" rIns="95709" bIns="4785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5709" tIns="47854" rIns="95709" bIns="47854" rtlCol="0"/>
          <a:lstStyle>
            <a:lvl1pPr algn="r">
              <a:defRPr sz="1300"/>
            </a:lvl1pPr>
          </a:lstStyle>
          <a:p>
            <a:fld id="{F0C97406-1CCB-4617-AA56-4A8880DBEAF0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9" tIns="47854" rIns="95709" bIns="478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90"/>
          </a:xfrm>
          <a:prstGeom prst="rect">
            <a:avLst/>
          </a:prstGeom>
        </p:spPr>
        <p:txBody>
          <a:bodyPr vert="horz" lIns="95709" tIns="47854" rIns="95709" bIns="4785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5709" tIns="47854" rIns="95709" bIns="4785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5709" tIns="47854" rIns="95709" bIns="47854" rtlCol="0" anchor="b"/>
          <a:lstStyle>
            <a:lvl1pPr algn="r">
              <a:defRPr sz="1300"/>
            </a:lvl1pPr>
          </a:lstStyle>
          <a:p>
            <a:fld id="{57B6AAE9-A8BC-48FD-92FA-80EC32FDA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22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4" y="1672590"/>
            <a:ext cx="719435" cy="11706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293E33-6628-408A-9DBE-9570A9D8D9A7}"/>
              </a:ext>
            </a:extLst>
          </p:cNvPr>
          <p:cNvSpPr/>
          <p:nvPr userDrawn="1"/>
        </p:nvSpPr>
        <p:spPr>
          <a:xfrm>
            <a:off x="0" y="0"/>
            <a:ext cx="1231900" cy="10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5923" y="1526105"/>
            <a:ext cx="5319077" cy="518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Standard presentation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5923" y="2003435"/>
            <a:ext cx="5319077" cy="333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RR Pioneer" panose="020B05030502010401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9A983F41-D3FD-4E15-BD9F-EAE3A8037E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35923" y="2563670"/>
            <a:ext cx="5319077" cy="250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Author Name, Job Title</a:t>
            </a:r>
            <a:endParaRPr lang="en-GB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F6D4537E-02BA-4044-A3E6-F6F14EA712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5923" y="2782737"/>
            <a:ext cx="5319077" cy="349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XX Month XXXX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24BB6-6785-1746-83F2-7FF5D261DD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5288" y="3635375"/>
            <a:ext cx="5011737" cy="1508125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666666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800" b="0" i="0">
                <a:latin typeface="RR Pioneer Light Condensed" panose="020B0306050201060103" pitchFamily="34" charset="0"/>
              </a:defRPr>
            </a:lvl2pPr>
            <a:lvl3pPr marL="685800" indent="0">
              <a:buNone/>
              <a:defRPr sz="800" b="0" i="0">
                <a:latin typeface="RR Pioneer Light Condensed" panose="020B0306050201060103" pitchFamily="34" charset="0"/>
              </a:defRPr>
            </a:lvl3pPr>
            <a:lvl4pPr marL="1028700" indent="0">
              <a:buNone/>
              <a:defRPr sz="800" b="0" i="0">
                <a:latin typeface="RR Pioneer Light Condensed" panose="020B0306050201060103" pitchFamily="34" charset="0"/>
              </a:defRPr>
            </a:lvl4pPr>
            <a:lvl5pPr marL="1371600" indent="0">
              <a:buNone/>
              <a:defRPr sz="800" b="0" i="0">
                <a:latin typeface="RR Pioneer Light Condensed" panose="020B0306050201060103" pitchFamily="34" charset="0"/>
              </a:defRPr>
            </a:lvl5pPr>
          </a:lstStyle>
          <a:p>
            <a:pPr lvl="0"/>
            <a:r>
              <a:rPr lang="en-US" dirty="0"/>
              <a:t>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47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RR Section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4963" y="982980"/>
            <a:ext cx="4371657" cy="518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4963" y="1460310"/>
            <a:ext cx="4371657" cy="1252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Section sub-title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6A4F63B-A2C9-4CC5-A890-0D2BCAD93838}"/>
              </a:ext>
            </a:extLst>
          </p:cNvPr>
          <p:cNvSpPr/>
          <p:nvPr userDrawn="1"/>
        </p:nvSpPr>
        <p:spPr>
          <a:xfrm>
            <a:off x="335280" y="952500"/>
            <a:ext cx="1973580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C1995E9-D051-4B86-AF60-82559505D964}"/>
              </a:ext>
            </a:extLst>
          </p:cNvPr>
          <p:cNvSpPr/>
          <p:nvPr userDrawn="1"/>
        </p:nvSpPr>
        <p:spPr>
          <a:xfrm>
            <a:off x="2964180" y="952500"/>
            <a:ext cx="5844540" cy="762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280" y="863590"/>
            <a:ext cx="1526540" cy="165609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0">
                <a:solidFill>
                  <a:schemeClr val="bg2"/>
                </a:solidFill>
                <a:latin typeface="RR Pioneer UltraLight Condensed" panose="020B0206030201060103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5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9DFE6-CFA5-477C-AEC5-887EEF30C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1885" y="950436"/>
            <a:ext cx="5836835" cy="69548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Intro text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 dirty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Text over one column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B9182-7B1B-4746-8146-EAC173E26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71885" y="1880816"/>
            <a:ext cx="5836835" cy="262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838262-4B9C-7943-84BF-C087279D6E9C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2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66" y="1666663"/>
            <a:ext cx="712469" cy="1159317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735F910-CDBF-4A01-BCD3-5B8645B710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444" y="3813948"/>
            <a:ext cx="8139113" cy="9564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Short copy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5DACE5-D066-44B2-8F0C-AACEBD6426FE}"/>
              </a:ext>
            </a:extLst>
          </p:cNvPr>
          <p:cNvSpPr/>
          <p:nvPr userDrawn="1"/>
        </p:nvSpPr>
        <p:spPr>
          <a:xfrm>
            <a:off x="-18327" y="5224272"/>
            <a:ext cx="2166385" cy="57266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This template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SHOULD NOT BE USED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for</a:t>
            </a:r>
            <a:r>
              <a:rPr lang="en-GB" sz="1000" kern="1200" dirty="0">
                <a:solidFill>
                  <a:schemeClr val="tx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CONFIDENTIAL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or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3606510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31BEFE-1E90-4BB3-9346-5176BD8884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5" y="232410"/>
            <a:ext cx="320800" cy="5220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3DCB37-4ED7-4852-8388-DD702887E0E4}"/>
              </a:ext>
            </a:extLst>
          </p:cNvPr>
          <p:cNvSpPr/>
          <p:nvPr userDrawn="1"/>
        </p:nvSpPr>
        <p:spPr>
          <a:xfrm>
            <a:off x="324505" y="4694634"/>
            <a:ext cx="46372" cy="290116"/>
          </a:xfrm>
          <a:custGeom>
            <a:avLst/>
            <a:gdLst>
              <a:gd name="connsiteX0" fmla="*/ 0 w 0"/>
              <a:gd name="connsiteY0" fmla="*/ 0 h 146050"/>
              <a:gd name="connsiteX1" fmla="*/ 0 w 0"/>
              <a:gd name="connsiteY1" fmla="*/ 14605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46050">
                <a:moveTo>
                  <a:pt x="0" y="0"/>
                </a:moveTo>
                <a:lnTo>
                  <a:pt x="0" y="146050"/>
                </a:lnTo>
              </a:path>
            </a:pathLst>
          </a:cu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R Pioneer Light Condensed" panose="020B03060502010601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A2B363-003F-4AA0-A128-900982C922D4}"/>
              </a:ext>
            </a:extLst>
          </p:cNvPr>
          <p:cNvSpPr txBox="1"/>
          <p:nvPr userDrawn="1"/>
        </p:nvSpPr>
        <p:spPr>
          <a:xfrm>
            <a:off x="50799" y="5327904"/>
            <a:ext cx="2028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RR Pioneer Medium" panose="020B0603050201040103" pitchFamily="34" charset="0"/>
              </a:rPr>
              <a:t>BLUE</a:t>
            </a:r>
            <a:r>
              <a:rPr lang="en-GB" sz="1000" dirty="0">
                <a:latin typeface="RR Pioneer Light Condensed" panose="020B0306050201060103" pitchFamily="34" charset="0"/>
              </a:rPr>
              <a:t> </a:t>
            </a:r>
            <a:r>
              <a:rPr lang="en-GB" sz="1000" dirty="0">
                <a:solidFill>
                  <a:schemeClr val="bg1"/>
                </a:solidFill>
                <a:latin typeface="RR Pioneer Light Condensed" panose="020B0306050201060103" pitchFamily="34" charset="0"/>
              </a:rPr>
              <a:t>page number and reference – </a:t>
            </a:r>
            <a:br>
              <a:rPr lang="en-GB" sz="1000" dirty="0">
                <a:solidFill>
                  <a:schemeClr val="bg1"/>
                </a:solidFill>
                <a:latin typeface="RR Pioneer Light Condensed" panose="020B0306050201060103" pitchFamily="34" charset="0"/>
              </a:rPr>
            </a:br>
            <a:r>
              <a:rPr lang="en-GB" sz="1000" dirty="0">
                <a:solidFill>
                  <a:schemeClr val="bg1"/>
                </a:solidFill>
                <a:latin typeface="RR Pioneer Light Condensed" panose="020B0306050201060103" pitchFamily="34" charset="0"/>
              </a:rPr>
              <a:t>adjust</a:t>
            </a:r>
            <a:r>
              <a:rPr lang="en-GB" sz="1000" baseline="0" dirty="0">
                <a:solidFill>
                  <a:schemeClr val="bg1"/>
                </a:solidFill>
                <a:latin typeface="RR Pioneer Light Condensed" panose="020B0306050201060103" pitchFamily="34" charset="0"/>
              </a:rPr>
              <a:t> title slide on main master slide No 1</a:t>
            </a:r>
            <a:endParaRPr lang="en-GB" sz="1000" dirty="0">
              <a:solidFill>
                <a:schemeClr val="bg1"/>
              </a:solidFill>
              <a:latin typeface="RR Pioneer Light Condensed" panose="020B0306050201060103" pitchFamily="34" charset="0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FE4DF39C-8D4E-4913-BE88-ADA0E30ADAE7}"/>
              </a:ext>
            </a:extLst>
          </p:cNvPr>
          <p:cNvSpPr/>
          <p:nvPr userDrawn="1"/>
        </p:nvSpPr>
        <p:spPr>
          <a:xfrm flipH="1">
            <a:off x="121920" y="5224272"/>
            <a:ext cx="93473" cy="121920"/>
          </a:xfrm>
          <a:custGeom>
            <a:avLst/>
            <a:gdLst>
              <a:gd name="connsiteX0" fmla="*/ 0 w 0"/>
              <a:gd name="connsiteY0" fmla="*/ 132080 h 132080"/>
              <a:gd name="connsiteX1" fmla="*/ 0 w 0"/>
              <a:gd name="connsiteY1" fmla="*/ 0 h 1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2080">
                <a:moveTo>
                  <a:pt x="0" y="13208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61A14AB2-7011-4747-A9E9-F8C00567565B}"/>
              </a:ext>
            </a:extLst>
          </p:cNvPr>
          <p:cNvSpPr txBox="1">
            <a:spLocks/>
          </p:cNvSpPr>
          <p:nvPr userDrawn="1"/>
        </p:nvSpPr>
        <p:spPr>
          <a:xfrm>
            <a:off x="369314" y="4694634"/>
            <a:ext cx="2028134" cy="315456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750" dirty="0">
                <a:solidFill>
                  <a:schemeClr val="bg2"/>
                </a:solidFill>
                <a:latin typeface="RR Pioneer Light Condensed" panose="020B0306050201060103" pitchFamily="34" charset="0"/>
              </a:rPr>
              <a:t>Business sensitivity classification | © 2018 Rolls-Royce Business proprietary classification </a:t>
            </a:r>
            <a:br>
              <a:rPr lang="en-GB" sz="750" dirty="0">
                <a:solidFill>
                  <a:schemeClr val="bg2"/>
                </a:solidFill>
                <a:latin typeface="RR Pioneer Light Condensed" panose="020B0306050201060103" pitchFamily="34" charset="0"/>
              </a:rPr>
            </a:br>
            <a:r>
              <a:rPr lang="en-GB" sz="750" dirty="0">
                <a:solidFill>
                  <a:schemeClr val="bg2"/>
                </a:solidFill>
                <a:latin typeface="RR Pioneer Light Condensed" panose="020B0306050201060103" pitchFamily="34" charset="0"/>
              </a:rPr>
              <a:t>Export Control classification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B4B42-DD00-5044-84D5-F9B600142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7752" y="1370013"/>
            <a:ext cx="5927598" cy="3147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648077B2-7371-1C4C-9D56-A07D6261B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752" y="274638"/>
            <a:ext cx="592759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593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8" r:id="rId1"/>
    <p:sldLayoutId id="2147483923" r:id="rId2"/>
    <p:sldLayoutId id="2147483916" r:id="rId3"/>
    <p:sldLayoutId id="2147483955" r:id="rId4"/>
  </p:sldLayoutIdLs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+mj-lt"/>
        <a:buNone/>
        <a:defRPr sz="180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Wingdings" pitchFamily="2" charset="2"/>
        <a:buChar char="§"/>
        <a:defRPr sz="15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2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0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0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4" userDrawn="1">
          <p15:clr>
            <a:srgbClr val="F26B43"/>
          </p15:clr>
        </p15:guide>
        <p15:guide id="2" pos="774" userDrawn="1">
          <p15:clr>
            <a:srgbClr val="F26B43"/>
          </p15:clr>
        </p15:guide>
        <p15:guide id="3" pos="848" userDrawn="1">
          <p15:clr>
            <a:srgbClr val="F26B43"/>
          </p15:clr>
        </p15:guide>
        <p15:guide id="4" pos="1429" userDrawn="1">
          <p15:clr>
            <a:srgbClr val="F26B43"/>
          </p15:clr>
        </p15:guide>
        <p15:guide id="5" pos="1499" userDrawn="1">
          <p15:clr>
            <a:srgbClr val="F26B43"/>
          </p15:clr>
        </p15:guide>
        <p15:guide id="6" pos="2081" userDrawn="1">
          <p15:clr>
            <a:srgbClr val="F26B43"/>
          </p15:clr>
        </p15:guide>
        <p15:guide id="7" pos="2152" userDrawn="1">
          <p15:clr>
            <a:srgbClr val="F26B43"/>
          </p15:clr>
        </p15:guide>
        <p15:guide id="8" pos="2728" userDrawn="1">
          <p15:clr>
            <a:srgbClr val="F26B43"/>
          </p15:clr>
        </p15:guide>
        <p15:guide id="9" pos="2806" userDrawn="1">
          <p15:clr>
            <a:srgbClr val="F26B43"/>
          </p15:clr>
        </p15:guide>
        <p15:guide id="10" pos="3380" userDrawn="1">
          <p15:clr>
            <a:srgbClr val="F26B43"/>
          </p15:clr>
        </p15:guide>
        <p15:guide id="11" pos="3453" userDrawn="1">
          <p15:clr>
            <a:srgbClr val="F26B43"/>
          </p15:clr>
        </p15:guide>
        <p15:guide id="12" pos="4037" userDrawn="1">
          <p15:clr>
            <a:srgbClr val="F26B43"/>
          </p15:clr>
        </p15:guide>
        <p15:guide id="13" pos="4106" userDrawn="1">
          <p15:clr>
            <a:srgbClr val="F26B43"/>
          </p15:clr>
        </p15:guide>
        <p15:guide id="14" pos="4689" userDrawn="1">
          <p15:clr>
            <a:srgbClr val="F26B43"/>
          </p15:clr>
        </p15:guide>
        <p15:guide id="15" pos="4757" userDrawn="1">
          <p15:clr>
            <a:srgbClr val="F26B43"/>
          </p15:clr>
        </p15:guide>
        <p15:guide id="16" pos="5331" userDrawn="1">
          <p15:clr>
            <a:srgbClr val="F26B43"/>
          </p15:clr>
        </p15:guide>
        <p15:guide id="17" pos="5410" userDrawn="1">
          <p15:clr>
            <a:srgbClr val="F26B43"/>
          </p15:clr>
        </p15:guide>
        <p15:guide id="18" orient="horz" pos="146" userDrawn="1">
          <p15:clr>
            <a:srgbClr val="F26B43"/>
          </p15:clr>
        </p15:guide>
        <p15:guide id="19" orient="horz" pos="3003" userDrawn="1">
          <p15:clr>
            <a:srgbClr val="F26B43"/>
          </p15:clr>
        </p15:guide>
        <p15:guide id="20" orient="horz" pos="2550" userDrawn="1">
          <p15:clr>
            <a:srgbClr val="F26B43"/>
          </p15:clr>
        </p15:guide>
        <p15:guide id="21" orient="horz" pos="2051" userDrawn="1">
          <p15:clr>
            <a:srgbClr val="F26B43"/>
          </p15:clr>
        </p15:guide>
        <p15:guide id="22" orient="horz" pos="1590" userDrawn="1">
          <p15:clr>
            <a:srgbClr val="F26B43"/>
          </p15:clr>
        </p15:guide>
        <p15:guide id="23" orient="horz" pos="1098" userDrawn="1">
          <p15:clr>
            <a:srgbClr val="F26B43"/>
          </p15:clr>
        </p15:guide>
        <p15:guide id="24" orient="horz" pos="622" userDrawn="1">
          <p15:clr>
            <a:srgbClr val="F26B43"/>
          </p15:clr>
        </p15:guide>
        <p15:guide id="25" orient="horz" pos="2958" userDrawn="1">
          <p15:clr>
            <a:srgbClr val="F26B43"/>
          </p15:clr>
        </p15:guide>
        <p15:guide id="26" orient="horz" pos="31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18D398-DE94-F943-80C9-F27B544EB5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Rolls-Royce SMS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9D7A1-7B29-6144-9417-0F6B5985AA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Risk Module intro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9445EF-D2CF-204D-AECF-3DA7DD02E7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Statement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July 2022</a:t>
            </a:r>
          </a:p>
        </p:txBody>
      </p:sp>
    </p:spTree>
    <p:extLst>
      <p:ext uri="{BB962C8B-B14F-4D97-AF65-F5344CB8AC3E}">
        <p14:creationId xmlns:p14="http://schemas.microsoft.com/office/powerpoint/2010/main" val="1906365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71885" y="1863952"/>
            <a:ext cx="5836835" cy="2616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Tracked and managed task assignments designed to improve existing barriers or create new ones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Risk Module Definitions</a:t>
            </a:r>
          </a:p>
        </p:txBody>
      </p:sp>
    </p:spTree>
    <p:extLst>
      <p:ext uri="{BB962C8B-B14F-4D97-AF65-F5344CB8AC3E}">
        <p14:creationId xmlns:p14="http://schemas.microsoft.com/office/powerpoint/2010/main" val="369522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Putting it together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03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4963" y="1460309"/>
            <a:ext cx="4371657" cy="314300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the parts fit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Risk Module Workflow</a:t>
            </a:r>
          </a:p>
        </p:txBody>
      </p:sp>
    </p:spTree>
    <p:extLst>
      <p:ext uri="{BB962C8B-B14F-4D97-AF65-F5344CB8AC3E}">
        <p14:creationId xmlns:p14="http://schemas.microsoft.com/office/powerpoint/2010/main" val="262100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13">
            <a:extLst>
              <a:ext uri="{FF2B5EF4-FFF2-40B4-BE49-F238E27FC236}">
                <a16:creationId xmlns:a16="http://schemas.microsoft.com/office/drawing/2014/main" id="{05244FB7-0663-4CAF-3196-94F8EEEEEC63}"/>
              </a:ext>
            </a:extLst>
          </p:cNvPr>
          <p:cNvSpPr/>
          <p:nvPr/>
        </p:nvSpPr>
        <p:spPr>
          <a:xfrm>
            <a:off x="7738030" y="2141494"/>
            <a:ext cx="1352159" cy="75156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ounded Rectangle 13">
            <a:extLst>
              <a:ext uri="{FF2B5EF4-FFF2-40B4-BE49-F238E27FC236}">
                <a16:creationId xmlns:a16="http://schemas.microsoft.com/office/drawing/2014/main" id="{26BC4FD0-5B8B-9500-B658-B8A4ECA8E348}"/>
              </a:ext>
            </a:extLst>
          </p:cNvPr>
          <p:cNvSpPr/>
          <p:nvPr/>
        </p:nvSpPr>
        <p:spPr>
          <a:xfrm>
            <a:off x="7673287" y="2202879"/>
            <a:ext cx="1352159" cy="75156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ounded Rectangle 13">
            <a:extLst>
              <a:ext uri="{FF2B5EF4-FFF2-40B4-BE49-F238E27FC236}">
                <a16:creationId xmlns:a16="http://schemas.microsoft.com/office/drawing/2014/main" id="{B258CA60-B549-A9F1-E557-C58F72527A4B}"/>
              </a:ext>
            </a:extLst>
          </p:cNvPr>
          <p:cNvSpPr/>
          <p:nvPr/>
        </p:nvSpPr>
        <p:spPr>
          <a:xfrm>
            <a:off x="7608544" y="2260097"/>
            <a:ext cx="1352159" cy="75156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Flowchart: Document 33"/>
          <p:cNvSpPr/>
          <p:nvPr/>
        </p:nvSpPr>
        <p:spPr>
          <a:xfrm>
            <a:off x="6367976" y="4310062"/>
            <a:ext cx="709857" cy="400051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Putting it together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65338" y="2317315"/>
            <a:ext cx="764088" cy="75156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Risk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41847" y="2141495"/>
            <a:ext cx="830893" cy="75156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81305" y="2205658"/>
            <a:ext cx="830893" cy="75156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20763" y="2253152"/>
            <a:ext cx="830893" cy="75156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60221" y="2317315"/>
            <a:ext cx="830893" cy="75156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Hazard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543801" y="2317315"/>
            <a:ext cx="1352159" cy="75156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Consequence</a:t>
            </a:r>
          </a:p>
        </p:txBody>
      </p:sp>
      <p:sp>
        <p:nvSpPr>
          <p:cNvPr id="16" name="Octagon 15"/>
          <p:cNvSpPr/>
          <p:nvPr/>
        </p:nvSpPr>
        <p:spPr>
          <a:xfrm>
            <a:off x="3912141" y="2141495"/>
            <a:ext cx="1075182" cy="1025762"/>
          </a:xfrm>
          <a:prstGeom prst="octagon">
            <a:avLst/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Barrier</a:t>
            </a:r>
            <a:br>
              <a:rPr lang="en-N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NZ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(Proactive)</a:t>
            </a:r>
            <a:endParaRPr lang="en-N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Octagon 17"/>
          <p:cNvSpPr/>
          <p:nvPr/>
        </p:nvSpPr>
        <p:spPr>
          <a:xfrm>
            <a:off x="6307441" y="2205658"/>
            <a:ext cx="1075182" cy="1025762"/>
          </a:xfrm>
          <a:prstGeom prst="octagon">
            <a:avLst/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Barrier</a:t>
            </a:r>
          </a:p>
          <a:p>
            <a:pPr algn="ctr"/>
            <a:r>
              <a:rPr lang="en-NZ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(Reactive)</a:t>
            </a:r>
            <a:endParaRPr lang="en-NZ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Curved Down Arrow 24"/>
          <p:cNvSpPr/>
          <p:nvPr/>
        </p:nvSpPr>
        <p:spPr>
          <a:xfrm>
            <a:off x="3062288" y="1076325"/>
            <a:ext cx="2824162" cy="101767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56788" y="1236073"/>
            <a:ext cx="13858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034F00"/>
                </a:solidFill>
              </a:rPr>
              <a:t>Threats/Errors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17606" t="30874" r="19643" b="1215"/>
          <a:stretch/>
        </p:blipFill>
        <p:spPr>
          <a:xfrm>
            <a:off x="6138862" y="3601131"/>
            <a:ext cx="900113" cy="532720"/>
          </a:xfrm>
          <a:prstGeom prst="rect">
            <a:avLst/>
          </a:prstGeom>
        </p:spPr>
      </p:pic>
      <p:sp>
        <p:nvSpPr>
          <p:cNvPr id="28" name="Bent Arrow 27"/>
          <p:cNvSpPr/>
          <p:nvPr/>
        </p:nvSpPr>
        <p:spPr>
          <a:xfrm rot="10800000" flipH="1">
            <a:off x="5604705" y="3133723"/>
            <a:ext cx="500819" cy="854869"/>
          </a:xfrm>
          <a:prstGeom prst="bentArrow">
            <a:avLst>
              <a:gd name="adj1" fmla="val 2444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48476" y="3364224"/>
            <a:ext cx="13858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034F00"/>
                </a:solidFill>
              </a:rPr>
              <a:t>Assessment</a:t>
            </a:r>
          </a:p>
        </p:txBody>
      </p:sp>
      <p:sp>
        <p:nvSpPr>
          <p:cNvPr id="30" name="Bent Arrow 29"/>
          <p:cNvSpPr/>
          <p:nvPr/>
        </p:nvSpPr>
        <p:spPr>
          <a:xfrm flipV="1">
            <a:off x="5604704" y="3133722"/>
            <a:ext cx="500820" cy="157639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33" name="Flowchart: Document 32"/>
          <p:cNvSpPr/>
          <p:nvPr/>
        </p:nvSpPr>
        <p:spPr>
          <a:xfrm>
            <a:off x="6307458" y="4366724"/>
            <a:ext cx="709857" cy="400051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2" name="Flowchart: Document 31"/>
          <p:cNvSpPr/>
          <p:nvPr/>
        </p:nvSpPr>
        <p:spPr>
          <a:xfrm>
            <a:off x="6246940" y="4404206"/>
            <a:ext cx="709857" cy="400051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" name="Flowchart: Document 30"/>
          <p:cNvSpPr/>
          <p:nvPr/>
        </p:nvSpPr>
        <p:spPr>
          <a:xfrm>
            <a:off x="6186422" y="4451700"/>
            <a:ext cx="709857" cy="400051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Actions</a:t>
            </a:r>
          </a:p>
        </p:txBody>
      </p:sp>
    </p:spTree>
    <p:extLst>
      <p:ext uri="{BB962C8B-B14F-4D97-AF65-F5344CB8AC3E}">
        <p14:creationId xmlns:p14="http://schemas.microsoft.com/office/powerpoint/2010/main" val="347710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24" grpId="0" animBg="1"/>
      <p:bldP spid="34" grpId="0" animBg="1"/>
      <p:bldP spid="6" grpId="0" animBg="1"/>
      <p:bldP spid="9" grpId="0" animBg="1"/>
      <p:bldP spid="10" grpId="0" animBg="1"/>
      <p:bldP spid="8" grpId="0" animBg="1"/>
      <p:bldP spid="7" grpId="0" animBg="1"/>
      <p:bldP spid="14" grpId="0" animBg="1"/>
      <p:bldP spid="16" grpId="0" animBg="1"/>
      <p:bldP spid="18" grpId="0" animBg="1"/>
      <p:bldP spid="25" grpId="0" animBg="1"/>
      <p:bldP spid="26" grpId="0"/>
      <p:bldP spid="28" grpId="0" animBg="1"/>
      <p:bldP spid="29" grpId="0"/>
      <p:bldP spid="30" grpId="0" animBg="1"/>
      <p:bldP spid="33" grpId="0" animBg="1"/>
      <p:bldP spid="32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Risk Module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71885" y="1863952"/>
            <a:ext cx="5836835" cy="26166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Can be a Risks-first or Hazards-first workflow</a:t>
            </a:r>
          </a:p>
          <a:p>
            <a:r>
              <a:rPr lang="en-GB" dirty="0"/>
              <a:t>Related items can be entered or linked in any order</a:t>
            </a:r>
          </a:p>
          <a:p>
            <a:r>
              <a:rPr lang="en-GB" dirty="0"/>
              <a:t>Follow-up videos will be available to show how to use the system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5033" y="908277"/>
            <a:ext cx="1866814" cy="955675"/>
          </a:xfrm>
        </p:spPr>
        <p:txBody>
          <a:bodyPr/>
          <a:lstStyle/>
          <a:p>
            <a:r>
              <a:rPr lang="en-GB" dirty="0"/>
              <a:t>Putting it together</a:t>
            </a:r>
          </a:p>
        </p:txBody>
      </p:sp>
    </p:spTree>
    <p:extLst>
      <p:ext uri="{BB962C8B-B14F-4D97-AF65-F5344CB8AC3E}">
        <p14:creationId xmlns:p14="http://schemas.microsoft.com/office/powerpoint/2010/main" val="241763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2132" y="982480"/>
            <a:ext cx="5836835" cy="363713"/>
          </a:xfrm>
        </p:spPr>
        <p:txBody>
          <a:bodyPr/>
          <a:lstStyle/>
          <a:p>
            <a:r>
              <a:rPr lang="en-GB" sz="1800" dirty="0"/>
              <a:t>Initial Risk Response Process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5033" y="908277"/>
            <a:ext cx="1866814" cy="955675"/>
          </a:xfrm>
        </p:spPr>
        <p:txBody>
          <a:bodyPr/>
          <a:lstStyle/>
          <a:p>
            <a:r>
              <a:rPr lang="en-GB" dirty="0"/>
              <a:t>Putting it together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23DF19-4E86-8216-E334-18064B1CBE6B}"/>
              </a:ext>
            </a:extLst>
          </p:cNvPr>
          <p:cNvGrpSpPr/>
          <p:nvPr/>
        </p:nvGrpSpPr>
        <p:grpSpPr>
          <a:xfrm flipH="1">
            <a:off x="5217095" y="3502094"/>
            <a:ext cx="1527995" cy="1449406"/>
            <a:chOff x="1950838" y="4629327"/>
            <a:chExt cx="1517228" cy="1449406"/>
          </a:xfrm>
        </p:grpSpPr>
        <p:sp>
          <p:nvSpPr>
            <p:cNvPr id="25" name="Circular Arrow 29">
              <a:extLst>
                <a:ext uri="{FF2B5EF4-FFF2-40B4-BE49-F238E27FC236}">
                  <a16:creationId xmlns:a16="http://schemas.microsoft.com/office/drawing/2014/main" id="{F8BC578C-3CB4-B3FD-D7AF-E0924146F1F7}"/>
                </a:ext>
              </a:extLst>
            </p:cNvPr>
            <p:cNvSpPr/>
            <p:nvPr/>
          </p:nvSpPr>
          <p:spPr>
            <a:xfrm rot="21353672" flipV="1">
              <a:off x="2029750" y="4629327"/>
              <a:ext cx="1438316" cy="1449406"/>
            </a:xfrm>
            <a:prstGeom prst="circularArrow">
              <a:avLst>
                <a:gd name="adj1" fmla="val 15020"/>
                <a:gd name="adj2" fmla="val 1142319"/>
                <a:gd name="adj3" fmla="val 20449438"/>
                <a:gd name="adj4" fmla="val 4589248"/>
                <a:gd name="adj5" fmla="val 17761"/>
              </a:avLst>
            </a:prstGeom>
            <a:solidFill>
              <a:srgbClr val="768D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5349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000" b="0" i="0" u="none" strike="noStrike" kern="0" cap="none" spc="0" normalizeH="0" baseline="0" noProof="0">
                <a:ln>
                  <a:noFill/>
                </a:ln>
                <a:solidFill>
                  <a:srgbClr val="A7A9A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30">
              <a:extLst>
                <a:ext uri="{FF2B5EF4-FFF2-40B4-BE49-F238E27FC236}">
                  <a16:creationId xmlns:a16="http://schemas.microsoft.com/office/drawing/2014/main" id="{2E386935-4D53-0160-848F-8533230F5DDA}"/>
                </a:ext>
              </a:extLst>
            </p:cNvPr>
            <p:cNvSpPr/>
            <p:nvPr/>
          </p:nvSpPr>
          <p:spPr>
            <a:xfrm>
              <a:off x="1950838" y="5360999"/>
              <a:ext cx="810000" cy="468000"/>
            </a:xfrm>
            <a:prstGeom prst="roundRect">
              <a:avLst/>
            </a:prstGeom>
            <a:solidFill>
              <a:srgbClr val="00AFD5"/>
            </a:solidFill>
            <a:ln w="25400" cap="flat" cmpd="sng" algn="ctr">
              <a:solidFill>
                <a:srgbClr val="00AFD5">
                  <a:shade val="50000"/>
                </a:srgbClr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lvl="0" indent="0" algn="ctr" defTabSz="5349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Periodic Review</a:t>
              </a:r>
            </a:p>
          </p:txBody>
        </p:sp>
      </p:grpSp>
      <p:sp>
        <p:nvSpPr>
          <p:cNvPr id="27" name="Right Arrow 4">
            <a:extLst>
              <a:ext uri="{FF2B5EF4-FFF2-40B4-BE49-F238E27FC236}">
                <a16:creationId xmlns:a16="http://schemas.microsoft.com/office/drawing/2014/main" id="{21386C8F-9C26-5E86-50A9-B0F6A6EC790A}"/>
              </a:ext>
            </a:extLst>
          </p:cNvPr>
          <p:cNvSpPr/>
          <p:nvPr/>
        </p:nvSpPr>
        <p:spPr>
          <a:xfrm rot="10800000" flipH="1">
            <a:off x="3461192" y="3644687"/>
            <a:ext cx="1469881" cy="381134"/>
          </a:xfrm>
          <a:prstGeom prst="rightArrow">
            <a:avLst/>
          </a:prstGeom>
          <a:solidFill>
            <a:srgbClr val="768D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534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ight Arrow 9">
            <a:extLst>
              <a:ext uri="{FF2B5EF4-FFF2-40B4-BE49-F238E27FC236}">
                <a16:creationId xmlns:a16="http://schemas.microsoft.com/office/drawing/2014/main" id="{EA145A5A-A53F-D17B-18D5-970FBC31D425}"/>
              </a:ext>
            </a:extLst>
          </p:cNvPr>
          <p:cNvSpPr/>
          <p:nvPr/>
        </p:nvSpPr>
        <p:spPr>
          <a:xfrm rot="16200000" flipH="1" flipV="1">
            <a:off x="2701757" y="3146308"/>
            <a:ext cx="486000" cy="323638"/>
          </a:xfrm>
          <a:prstGeom prst="rightArrow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534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BB0A1F9-2F12-630C-F281-70108A26962D}"/>
              </a:ext>
            </a:extLst>
          </p:cNvPr>
          <p:cNvGrpSpPr/>
          <p:nvPr/>
        </p:nvGrpSpPr>
        <p:grpSpPr>
          <a:xfrm>
            <a:off x="3490056" y="2480573"/>
            <a:ext cx="4588758" cy="546599"/>
            <a:chOff x="3990746" y="2858650"/>
            <a:chExt cx="3731762" cy="546599"/>
          </a:xfrm>
        </p:grpSpPr>
        <p:sp>
          <p:nvSpPr>
            <p:cNvPr id="30" name="Right Arrow 3">
              <a:extLst>
                <a:ext uri="{FF2B5EF4-FFF2-40B4-BE49-F238E27FC236}">
                  <a16:creationId xmlns:a16="http://schemas.microsoft.com/office/drawing/2014/main" id="{FA7A3535-8150-18B2-26FD-1087A6CBA32E}"/>
                </a:ext>
              </a:extLst>
            </p:cNvPr>
            <p:cNvSpPr/>
            <p:nvPr/>
          </p:nvSpPr>
          <p:spPr>
            <a:xfrm rot="10800000" flipH="1">
              <a:off x="3990746" y="2960337"/>
              <a:ext cx="3731762" cy="363712"/>
            </a:xfrm>
            <a:prstGeom prst="rightArrow">
              <a:avLst/>
            </a:prstGeom>
            <a:solidFill>
              <a:srgbClr val="768D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5349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11">
              <a:extLst>
                <a:ext uri="{FF2B5EF4-FFF2-40B4-BE49-F238E27FC236}">
                  <a16:creationId xmlns:a16="http://schemas.microsoft.com/office/drawing/2014/main" id="{8A4C178B-95B7-4200-4CEA-0F6F23F1BA8F}"/>
                </a:ext>
              </a:extLst>
            </p:cNvPr>
            <p:cNvSpPr/>
            <p:nvPr/>
          </p:nvSpPr>
          <p:spPr>
            <a:xfrm flipH="1">
              <a:off x="4889756" y="2858650"/>
              <a:ext cx="539882" cy="540000"/>
            </a:xfrm>
            <a:prstGeom prst="roundRect">
              <a:avLst/>
            </a:prstGeom>
            <a:solidFill>
              <a:srgbClr val="00AFD5"/>
            </a:solidFill>
            <a:ln w="25400" cap="flat" cmpd="sng" algn="ctr">
              <a:solidFill>
                <a:srgbClr val="00AFD5">
                  <a:shade val="50000"/>
                </a:srgbClr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lvl="0" indent="0" algn="ctr" defTabSz="534988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Assess Initial Risk</a:t>
              </a:r>
            </a:p>
          </p:txBody>
        </p:sp>
        <p:sp>
          <p:nvSpPr>
            <p:cNvPr id="32" name="Rounded Rectangle 12">
              <a:extLst>
                <a:ext uri="{FF2B5EF4-FFF2-40B4-BE49-F238E27FC236}">
                  <a16:creationId xmlns:a16="http://schemas.microsoft.com/office/drawing/2014/main" id="{FBB9B021-0B80-67FD-E555-4B45507494DD}"/>
                </a:ext>
              </a:extLst>
            </p:cNvPr>
            <p:cNvSpPr/>
            <p:nvPr/>
          </p:nvSpPr>
          <p:spPr>
            <a:xfrm flipH="1">
              <a:off x="5559971" y="2858650"/>
              <a:ext cx="539882" cy="540000"/>
            </a:xfrm>
            <a:prstGeom prst="roundRect">
              <a:avLst/>
            </a:prstGeom>
            <a:solidFill>
              <a:srgbClr val="00AFD5"/>
            </a:solidFill>
            <a:ln w="25400" cap="flat" cmpd="sng" algn="ctr">
              <a:solidFill>
                <a:srgbClr val="00AFD5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534988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Link existing Barriers </a:t>
              </a:r>
            </a:p>
          </p:txBody>
        </p:sp>
        <p:sp>
          <p:nvSpPr>
            <p:cNvPr id="33" name="Rounded Rectangle 13">
              <a:extLst>
                <a:ext uri="{FF2B5EF4-FFF2-40B4-BE49-F238E27FC236}">
                  <a16:creationId xmlns:a16="http://schemas.microsoft.com/office/drawing/2014/main" id="{18B840A2-EBC6-4CB2-DB7B-1D6944C24DCA}"/>
                </a:ext>
              </a:extLst>
            </p:cNvPr>
            <p:cNvSpPr/>
            <p:nvPr/>
          </p:nvSpPr>
          <p:spPr>
            <a:xfrm flipH="1">
              <a:off x="4072621" y="2865249"/>
              <a:ext cx="686801" cy="540000"/>
            </a:xfrm>
            <a:prstGeom prst="roundRect">
              <a:avLst/>
            </a:prstGeom>
            <a:solidFill>
              <a:srgbClr val="00AFD5"/>
            </a:solidFill>
            <a:ln w="25400" cap="flat" cmpd="sng" algn="ctr">
              <a:solidFill>
                <a:srgbClr val="00AFD5">
                  <a:shade val="50000"/>
                </a:srgbClr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lvl="0" indent="0" algn="ctr" defTabSz="534988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Link Occurrences</a:t>
              </a:r>
            </a:p>
          </p:txBody>
        </p:sp>
        <p:sp>
          <p:nvSpPr>
            <p:cNvPr id="57" name="Rounded Rectangle 12">
              <a:extLst>
                <a:ext uri="{FF2B5EF4-FFF2-40B4-BE49-F238E27FC236}">
                  <a16:creationId xmlns:a16="http://schemas.microsoft.com/office/drawing/2014/main" id="{CCB39A76-12FC-B8D5-1909-D6FB318A7A31}"/>
                </a:ext>
              </a:extLst>
            </p:cNvPr>
            <p:cNvSpPr/>
            <p:nvPr/>
          </p:nvSpPr>
          <p:spPr>
            <a:xfrm flipH="1">
              <a:off x="6230186" y="2859150"/>
              <a:ext cx="539882" cy="540000"/>
            </a:xfrm>
            <a:prstGeom prst="roundRect">
              <a:avLst/>
            </a:prstGeom>
            <a:solidFill>
              <a:srgbClr val="00AFD5"/>
            </a:solidFill>
            <a:ln w="25400" cap="flat" cmpd="sng" algn="ctr">
              <a:solidFill>
                <a:srgbClr val="00AFD5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534988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Create Actions</a:t>
              </a:r>
            </a:p>
          </p:txBody>
        </p:sp>
        <p:sp>
          <p:nvSpPr>
            <p:cNvPr id="58" name="Rounded Rectangle 12">
              <a:extLst>
                <a:ext uri="{FF2B5EF4-FFF2-40B4-BE49-F238E27FC236}">
                  <a16:creationId xmlns:a16="http://schemas.microsoft.com/office/drawing/2014/main" id="{AE517446-9E2A-949C-6C8A-42A5FFF73AA6}"/>
                </a:ext>
              </a:extLst>
            </p:cNvPr>
            <p:cNvSpPr/>
            <p:nvPr/>
          </p:nvSpPr>
          <p:spPr>
            <a:xfrm flipH="1">
              <a:off x="6905481" y="2858650"/>
              <a:ext cx="539882" cy="540000"/>
            </a:xfrm>
            <a:prstGeom prst="roundRect">
              <a:avLst/>
            </a:prstGeom>
            <a:solidFill>
              <a:srgbClr val="00AFD5"/>
            </a:solidFill>
            <a:ln w="25400" cap="flat" cmpd="sng" algn="ctr">
              <a:solidFill>
                <a:srgbClr val="00AFD5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534988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Assess Target Risk</a:t>
              </a:r>
            </a:p>
          </p:txBody>
        </p:sp>
      </p:grpSp>
      <p:sp>
        <p:nvSpPr>
          <p:cNvPr id="34" name="Rounded Rectangle 17">
            <a:extLst>
              <a:ext uri="{FF2B5EF4-FFF2-40B4-BE49-F238E27FC236}">
                <a16:creationId xmlns:a16="http://schemas.microsoft.com/office/drawing/2014/main" id="{31994664-09CE-F869-3436-362C80A5FAEC}"/>
              </a:ext>
            </a:extLst>
          </p:cNvPr>
          <p:cNvSpPr/>
          <p:nvPr/>
        </p:nvSpPr>
        <p:spPr>
          <a:xfrm flipH="1">
            <a:off x="4920428" y="3499003"/>
            <a:ext cx="1087664" cy="700800"/>
          </a:xfrm>
          <a:prstGeom prst="roundRect">
            <a:avLst/>
          </a:prstGeom>
          <a:solidFill>
            <a:srgbClr val="D1D1CE"/>
          </a:solidFill>
          <a:ln w="25400" cap="flat" cmpd="sng" algn="ctr">
            <a:solidFill>
              <a:srgbClr val="D1D1CE">
                <a:shade val="50000"/>
              </a:srgbClr>
            </a:solidFill>
            <a:prstDash val="solid"/>
          </a:ln>
          <a:effectLst/>
        </p:spPr>
        <p:txBody>
          <a:bodyPr lIns="72000" rIns="72000" rtlCol="0" anchor="ctr"/>
          <a:lstStyle/>
          <a:p>
            <a:pPr marL="0" marR="0" lvl="0" indent="0" algn="ctr" defTabSz="534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HAZARD REGISTER</a:t>
            </a:r>
          </a:p>
        </p:txBody>
      </p:sp>
      <p:sp>
        <p:nvSpPr>
          <p:cNvPr id="35" name="Rounded Rectangle 22">
            <a:extLst>
              <a:ext uri="{FF2B5EF4-FFF2-40B4-BE49-F238E27FC236}">
                <a16:creationId xmlns:a16="http://schemas.microsoft.com/office/drawing/2014/main" id="{489F3B5D-F189-337C-49EC-4A199983D0B5}"/>
              </a:ext>
            </a:extLst>
          </p:cNvPr>
          <p:cNvSpPr/>
          <p:nvPr/>
        </p:nvSpPr>
        <p:spPr>
          <a:xfrm flipH="1">
            <a:off x="2402394" y="2471498"/>
            <a:ext cx="1087664" cy="576064"/>
          </a:xfrm>
          <a:prstGeom prst="roundRect">
            <a:avLst/>
          </a:prstGeom>
          <a:solidFill>
            <a:srgbClr val="246987"/>
          </a:solidFill>
          <a:ln w="25400" cap="flat" cmpd="sng" algn="ctr">
            <a:solidFill>
              <a:srgbClr val="246987">
                <a:shade val="50000"/>
              </a:srgb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534988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Risk</a:t>
            </a:r>
          </a:p>
        </p:txBody>
      </p:sp>
      <p:sp>
        <p:nvSpPr>
          <p:cNvPr id="36" name="Rounded Rectangle 23">
            <a:extLst>
              <a:ext uri="{FF2B5EF4-FFF2-40B4-BE49-F238E27FC236}">
                <a16:creationId xmlns:a16="http://schemas.microsoft.com/office/drawing/2014/main" id="{6D6BE704-EB2D-3FE0-085F-6C4D25BA157E}"/>
              </a:ext>
            </a:extLst>
          </p:cNvPr>
          <p:cNvSpPr/>
          <p:nvPr/>
        </p:nvSpPr>
        <p:spPr>
          <a:xfrm flipH="1">
            <a:off x="2402393" y="3544361"/>
            <a:ext cx="1087664" cy="576064"/>
          </a:xfrm>
          <a:prstGeom prst="roundRect">
            <a:avLst/>
          </a:prstGeom>
          <a:solidFill>
            <a:srgbClr val="246987"/>
          </a:solidFill>
          <a:ln w="25400" cap="flat" cmpd="sng" algn="ctr">
            <a:solidFill>
              <a:srgbClr val="246987">
                <a:shade val="50000"/>
              </a:srgb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534988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Hazard(s)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E35355-B61F-EED3-69EA-AB0BFBAF0636}"/>
              </a:ext>
            </a:extLst>
          </p:cNvPr>
          <p:cNvGrpSpPr/>
          <p:nvPr/>
        </p:nvGrpSpPr>
        <p:grpSpPr>
          <a:xfrm>
            <a:off x="3869929" y="1645920"/>
            <a:ext cx="4809634" cy="818321"/>
            <a:chOff x="4752974" y="2165390"/>
            <a:chExt cx="3570281" cy="676928"/>
          </a:xfrm>
        </p:grpSpPr>
        <p:sp>
          <p:nvSpPr>
            <p:cNvPr id="38" name="U-Turn Arrow 2">
              <a:extLst>
                <a:ext uri="{FF2B5EF4-FFF2-40B4-BE49-F238E27FC236}">
                  <a16:creationId xmlns:a16="http://schemas.microsoft.com/office/drawing/2014/main" id="{A10B627E-448F-0858-9B6D-28DB17712D8C}"/>
                </a:ext>
              </a:extLst>
            </p:cNvPr>
            <p:cNvSpPr/>
            <p:nvPr/>
          </p:nvSpPr>
          <p:spPr>
            <a:xfrm flipH="1">
              <a:off x="4752974" y="2318212"/>
              <a:ext cx="3570281" cy="524106"/>
            </a:xfrm>
            <a:prstGeom prst="uturnArrow">
              <a:avLst>
                <a:gd name="adj1" fmla="val 31145"/>
                <a:gd name="adj2" fmla="val 25000"/>
                <a:gd name="adj3" fmla="val 28158"/>
                <a:gd name="adj4" fmla="val 50000"/>
                <a:gd name="adj5" fmla="val 100000"/>
              </a:avLst>
            </a:prstGeom>
            <a:solidFill>
              <a:srgbClr val="768D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5349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000" b="0" i="0" u="none" strike="noStrike" kern="0" cap="none" spc="0" normalizeH="0" baseline="0" noProof="0">
                <a:ln>
                  <a:noFill/>
                </a:ln>
                <a:solidFill>
                  <a:srgbClr val="A7A9A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Rounded Rectangle 26">
              <a:extLst>
                <a:ext uri="{FF2B5EF4-FFF2-40B4-BE49-F238E27FC236}">
                  <a16:creationId xmlns:a16="http://schemas.microsoft.com/office/drawing/2014/main" id="{6E4C63AB-810E-29B9-F509-0138C2BECC31}"/>
                </a:ext>
              </a:extLst>
            </p:cNvPr>
            <p:cNvSpPr/>
            <p:nvPr/>
          </p:nvSpPr>
          <p:spPr>
            <a:xfrm flipH="1">
              <a:off x="6211831" y="2165390"/>
              <a:ext cx="677878" cy="468000"/>
            </a:xfrm>
            <a:prstGeom prst="roundRect">
              <a:avLst/>
            </a:prstGeom>
            <a:solidFill>
              <a:srgbClr val="00AFD5"/>
            </a:solidFill>
            <a:ln w="25400" cap="flat" cmpd="sng" algn="ctr">
              <a:solidFill>
                <a:srgbClr val="00AFD5">
                  <a:shade val="50000"/>
                </a:srgbClr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lvl="0" indent="0" algn="ctr" defTabSz="534988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Periodic Review</a:t>
              </a:r>
            </a:p>
          </p:txBody>
        </p:sp>
      </p:grpSp>
      <p:sp>
        <p:nvSpPr>
          <p:cNvPr id="40" name="Rounded Rectangle 14">
            <a:extLst>
              <a:ext uri="{FF2B5EF4-FFF2-40B4-BE49-F238E27FC236}">
                <a16:creationId xmlns:a16="http://schemas.microsoft.com/office/drawing/2014/main" id="{31A95172-344E-7001-800D-D9B90E9D2311}"/>
              </a:ext>
            </a:extLst>
          </p:cNvPr>
          <p:cNvSpPr/>
          <p:nvPr/>
        </p:nvSpPr>
        <p:spPr>
          <a:xfrm flipH="1">
            <a:off x="8044712" y="2412323"/>
            <a:ext cx="1004657" cy="732550"/>
          </a:xfrm>
          <a:prstGeom prst="roundRect">
            <a:avLst/>
          </a:prstGeom>
          <a:solidFill>
            <a:srgbClr val="D1D1CE"/>
          </a:solidFill>
          <a:ln w="25400" cap="flat" cmpd="sng" algn="ctr">
            <a:solidFill>
              <a:srgbClr val="D1D1CE">
                <a:shade val="50000"/>
              </a:srgbClr>
            </a:solidFill>
            <a:prstDash val="solid"/>
          </a:ln>
          <a:effectLst/>
        </p:spPr>
        <p:txBody>
          <a:bodyPr lIns="72000" rIns="72000" rtlCol="0" anchor="ctr"/>
          <a:lstStyle/>
          <a:p>
            <a:pPr marL="0" marR="0" lvl="0" indent="0" algn="ctr" defTabSz="534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 REGISTER</a:t>
            </a:r>
          </a:p>
        </p:txBody>
      </p:sp>
    </p:spTree>
    <p:extLst>
      <p:ext uri="{BB962C8B-B14F-4D97-AF65-F5344CB8AC3E}">
        <p14:creationId xmlns:p14="http://schemas.microsoft.com/office/powerpoint/2010/main" val="308345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4" grpId="0" animBg="1"/>
      <p:bldP spid="35" grpId="0" animBg="1"/>
      <p:bldP spid="36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2132" y="982480"/>
            <a:ext cx="5836835" cy="363713"/>
          </a:xfrm>
        </p:spPr>
        <p:txBody>
          <a:bodyPr/>
          <a:lstStyle/>
          <a:p>
            <a:r>
              <a:rPr lang="en-GB" sz="1800" dirty="0"/>
              <a:t>Periodic Review Process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5033" y="908277"/>
            <a:ext cx="1866814" cy="955675"/>
          </a:xfrm>
        </p:spPr>
        <p:txBody>
          <a:bodyPr/>
          <a:lstStyle/>
          <a:p>
            <a:r>
              <a:rPr lang="en-GB" dirty="0"/>
              <a:t>Putting it together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BB0A1F9-2F12-630C-F281-70108A26962D}"/>
              </a:ext>
            </a:extLst>
          </p:cNvPr>
          <p:cNvGrpSpPr/>
          <p:nvPr/>
        </p:nvGrpSpPr>
        <p:grpSpPr>
          <a:xfrm>
            <a:off x="3490056" y="2491246"/>
            <a:ext cx="4588758" cy="557352"/>
            <a:chOff x="3990746" y="2869323"/>
            <a:chExt cx="3731762" cy="557352"/>
          </a:xfrm>
        </p:grpSpPr>
        <p:sp>
          <p:nvSpPr>
            <p:cNvPr id="30" name="Right Arrow 3">
              <a:extLst>
                <a:ext uri="{FF2B5EF4-FFF2-40B4-BE49-F238E27FC236}">
                  <a16:creationId xmlns:a16="http://schemas.microsoft.com/office/drawing/2014/main" id="{FA7A3535-8150-18B2-26FD-1087A6CBA32E}"/>
                </a:ext>
              </a:extLst>
            </p:cNvPr>
            <p:cNvSpPr/>
            <p:nvPr/>
          </p:nvSpPr>
          <p:spPr>
            <a:xfrm rot="10800000" flipH="1">
              <a:off x="3990746" y="2960337"/>
              <a:ext cx="3731762" cy="363712"/>
            </a:xfrm>
            <a:prstGeom prst="rightArrow">
              <a:avLst/>
            </a:prstGeom>
            <a:solidFill>
              <a:srgbClr val="768D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5349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11">
              <a:extLst>
                <a:ext uri="{FF2B5EF4-FFF2-40B4-BE49-F238E27FC236}">
                  <a16:creationId xmlns:a16="http://schemas.microsoft.com/office/drawing/2014/main" id="{8A4C178B-95B7-4200-4CEA-0F6F23F1BA8F}"/>
                </a:ext>
              </a:extLst>
            </p:cNvPr>
            <p:cNvSpPr/>
            <p:nvPr/>
          </p:nvSpPr>
          <p:spPr>
            <a:xfrm flipH="1">
              <a:off x="4889756" y="2886675"/>
              <a:ext cx="539882" cy="540000"/>
            </a:xfrm>
            <a:prstGeom prst="roundRect">
              <a:avLst/>
            </a:prstGeom>
            <a:solidFill>
              <a:srgbClr val="00AFD5"/>
            </a:solidFill>
            <a:ln w="25400" cap="flat" cmpd="sng" algn="ctr">
              <a:solidFill>
                <a:srgbClr val="00AFD5">
                  <a:shade val="50000"/>
                </a:srgbClr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lvl="0" indent="0" algn="ctr" defTabSz="534988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Assess Current Risk</a:t>
              </a:r>
            </a:p>
          </p:txBody>
        </p:sp>
        <p:sp>
          <p:nvSpPr>
            <p:cNvPr id="32" name="Rounded Rectangle 12">
              <a:extLst>
                <a:ext uri="{FF2B5EF4-FFF2-40B4-BE49-F238E27FC236}">
                  <a16:creationId xmlns:a16="http://schemas.microsoft.com/office/drawing/2014/main" id="{FBB9B021-0B80-67FD-E555-4B45507494DD}"/>
                </a:ext>
              </a:extLst>
            </p:cNvPr>
            <p:cNvSpPr/>
            <p:nvPr/>
          </p:nvSpPr>
          <p:spPr>
            <a:xfrm flipH="1">
              <a:off x="5523591" y="2878848"/>
              <a:ext cx="670215" cy="540000"/>
            </a:xfrm>
            <a:prstGeom prst="roundRect">
              <a:avLst/>
            </a:prstGeom>
            <a:solidFill>
              <a:srgbClr val="00AFD5"/>
            </a:solidFill>
            <a:ln w="25400" cap="flat" cmpd="sng" algn="ctr">
              <a:solidFill>
                <a:srgbClr val="00AFD5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534988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Review Actions, Add new Barriers</a:t>
              </a:r>
            </a:p>
          </p:txBody>
        </p:sp>
        <p:sp>
          <p:nvSpPr>
            <p:cNvPr id="33" name="Rounded Rectangle 13">
              <a:extLst>
                <a:ext uri="{FF2B5EF4-FFF2-40B4-BE49-F238E27FC236}">
                  <a16:creationId xmlns:a16="http://schemas.microsoft.com/office/drawing/2014/main" id="{18B840A2-EBC6-4CB2-DB7B-1D6944C24DCA}"/>
                </a:ext>
              </a:extLst>
            </p:cNvPr>
            <p:cNvSpPr/>
            <p:nvPr/>
          </p:nvSpPr>
          <p:spPr>
            <a:xfrm flipH="1">
              <a:off x="4080266" y="2885639"/>
              <a:ext cx="686801" cy="540000"/>
            </a:xfrm>
            <a:prstGeom prst="roundRect">
              <a:avLst/>
            </a:prstGeom>
            <a:solidFill>
              <a:srgbClr val="00AFD5"/>
            </a:solidFill>
            <a:ln w="25400" cap="flat" cmpd="sng" algn="ctr">
              <a:solidFill>
                <a:srgbClr val="00AFD5">
                  <a:shade val="50000"/>
                </a:srgbClr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lvl="0" indent="0" algn="ctr" defTabSz="534988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Link Occurrences</a:t>
              </a:r>
            </a:p>
          </p:txBody>
        </p:sp>
        <p:sp>
          <p:nvSpPr>
            <p:cNvPr id="57" name="Rounded Rectangle 12">
              <a:extLst>
                <a:ext uri="{FF2B5EF4-FFF2-40B4-BE49-F238E27FC236}">
                  <a16:creationId xmlns:a16="http://schemas.microsoft.com/office/drawing/2014/main" id="{CCB39A76-12FC-B8D5-1909-D6FB318A7A31}"/>
                </a:ext>
              </a:extLst>
            </p:cNvPr>
            <p:cNvSpPr/>
            <p:nvPr/>
          </p:nvSpPr>
          <p:spPr>
            <a:xfrm flipH="1">
              <a:off x="6292265" y="2869323"/>
              <a:ext cx="539882" cy="540000"/>
            </a:xfrm>
            <a:prstGeom prst="roundRect">
              <a:avLst/>
            </a:prstGeom>
            <a:solidFill>
              <a:srgbClr val="00AFD5"/>
            </a:solidFill>
            <a:ln w="25400" cap="flat" cmpd="sng" algn="ctr">
              <a:solidFill>
                <a:srgbClr val="00AFD5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534988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Create Actions</a:t>
              </a:r>
            </a:p>
          </p:txBody>
        </p:sp>
        <p:sp>
          <p:nvSpPr>
            <p:cNvPr id="58" name="Rounded Rectangle 12">
              <a:extLst>
                <a:ext uri="{FF2B5EF4-FFF2-40B4-BE49-F238E27FC236}">
                  <a16:creationId xmlns:a16="http://schemas.microsoft.com/office/drawing/2014/main" id="{AE517446-9E2A-949C-6C8A-42A5FFF73AA6}"/>
                </a:ext>
              </a:extLst>
            </p:cNvPr>
            <p:cNvSpPr/>
            <p:nvPr/>
          </p:nvSpPr>
          <p:spPr>
            <a:xfrm flipH="1">
              <a:off x="6962481" y="2872192"/>
              <a:ext cx="539882" cy="540000"/>
            </a:xfrm>
            <a:prstGeom prst="roundRect">
              <a:avLst/>
            </a:prstGeom>
            <a:solidFill>
              <a:srgbClr val="00AFD5"/>
            </a:solidFill>
            <a:ln w="25400" cap="flat" cmpd="sng" algn="ctr">
              <a:solidFill>
                <a:srgbClr val="00AFD5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534988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Assess Target Risk</a:t>
              </a:r>
            </a:p>
          </p:txBody>
        </p:sp>
      </p:grpSp>
      <p:sp>
        <p:nvSpPr>
          <p:cNvPr id="35" name="Rounded Rectangle 22">
            <a:extLst>
              <a:ext uri="{FF2B5EF4-FFF2-40B4-BE49-F238E27FC236}">
                <a16:creationId xmlns:a16="http://schemas.microsoft.com/office/drawing/2014/main" id="{489F3B5D-F189-337C-49EC-4A199983D0B5}"/>
              </a:ext>
            </a:extLst>
          </p:cNvPr>
          <p:cNvSpPr/>
          <p:nvPr/>
        </p:nvSpPr>
        <p:spPr>
          <a:xfrm flipH="1">
            <a:off x="2402394" y="2471498"/>
            <a:ext cx="1087664" cy="576064"/>
          </a:xfrm>
          <a:prstGeom prst="roundRect">
            <a:avLst/>
          </a:prstGeom>
          <a:solidFill>
            <a:srgbClr val="246987"/>
          </a:solidFill>
          <a:ln w="25400" cap="flat" cmpd="sng" algn="ctr">
            <a:solidFill>
              <a:srgbClr val="246987">
                <a:shade val="50000"/>
              </a:srgb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534988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Risk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E35355-B61F-EED3-69EA-AB0BFBAF0636}"/>
              </a:ext>
            </a:extLst>
          </p:cNvPr>
          <p:cNvGrpSpPr/>
          <p:nvPr/>
        </p:nvGrpSpPr>
        <p:grpSpPr>
          <a:xfrm>
            <a:off x="3869929" y="1645920"/>
            <a:ext cx="4809634" cy="818321"/>
            <a:chOff x="4752974" y="2165390"/>
            <a:chExt cx="3570281" cy="676928"/>
          </a:xfrm>
        </p:grpSpPr>
        <p:sp>
          <p:nvSpPr>
            <p:cNvPr id="38" name="U-Turn Arrow 2">
              <a:extLst>
                <a:ext uri="{FF2B5EF4-FFF2-40B4-BE49-F238E27FC236}">
                  <a16:creationId xmlns:a16="http://schemas.microsoft.com/office/drawing/2014/main" id="{A10B627E-448F-0858-9B6D-28DB17712D8C}"/>
                </a:ext>
              </a:extLst>
            </p:cNvPr>
            <p:cNvSpPr/>
            <p:nvPr/>
          </p:nvSpPr>
          <p:spPr>
            <a:xfrm flipH="1">
              <a:off x="4752974" y="2318212"/>
              <a:ext cx="3570281" cy="524106"/>
            </a:xfrm>
            <a:prstGeom prst="uturnArrow">
              <a:avLst>
                <a:gd name="adj1" fmla="val 31145"/>
                <a:gd name="adj2" fmla="val 25000"/>
                <a:gd name="adj3" fmla="val 28158"/>
                <a:gd name="adj4" fmla="val 50000"/>
                <a:gd name="adj5" fmla="val 100000"/>
              </a:avLst>
            </a:prstGeom>
            <a:solidFill>
              <a:srgbClr val="768D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5349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000" b="0" i="0" u="none" strike="noStrike" kern="0" cap="none" spc="0" normalizeH="0" baseline="0" noProof="0">
                <a:ln>
                  <a:noFill/>
                </a:ln>
                <a:solidFill>
                  <a:srgbClr val="A7A9A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Rounded Rectangle 26">
              <a:extLst>
                <a:ext uri="{FF2B5EF4-FFF2-40B4-BE49-F238E27FC236}">
                  <a16:creationId xmlns:a16="http://schemas.microsoft.com/office/drawing/2014/main" id="{6E4C63AB-810E-29B9-F509-0138C2BECC31}"/>
                </a:ext>
              </a:extLst>
            </p:cNvPr>
            <p:cNvSpPr/>
            <p:nvPr/>
          </p:nvSpPr>
          <p:spPr>
            <a:xfrm flipH="1">
              <a:off x="6211831" y="2165390"/>
              <a:ext cx="677878" cy="468000"/>
            </a:xfrm>
            <a:prstGeom prst="roundRect">
              <a:avLst/>
            </a:prstGeom>
            <a:solidFill>
              <a:srgbClr val="00AFD5"/>
            </a:solidFill>
            <a:ln w="25400" cap="flat" cmpd="sng" algn="ctr">
              <a:solidFill>
                <a:srgbClr val="00AFD5">
                  <a:shade val="50000"/>
                </a:srgbClr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lvl="0" indent="0" algn="ctr" defTabSz="534988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Periodic Review</a:t>
              </a:r>
            </a:p>
          </p:txBody>
        </p:sp>
      </p:grpSp>
      <p:sp>
        <p:nvSpPr>
          <p:cNvPr id="40" name="Rounded Rectangle 14">
            <a:extLst>
              <a:ext uri="{FF2B5EF4-FFF2-40B4-BE49-F238E27FC236}">
                <a16:creationId xmlns:a16="http://schemas.microsoft.com/office/drawing/2014/main" id="{31A95172-344E-7001-800D-D9B90E9D2311}"/>
              </a:ext>
            </a:extLst>
          </p:cNvPr>
          <p:cNvSpPr/>
          <p:nvPr/>
        </p:nvSpPr>
        <p:spPr>
          <a:xfrm flipH="1">
            <a:off x="8044712" y="2412323"/>
            <a:ext cx="1004657" cy="732550"/>
          </a:xfrm>
          <a:prstGeom prst="roundRect">
            <a:avLst/>
          </a:prstGeom>
          <a:solidFill>
            <a:srgbClr val="D1D1CE"/>
          </a:solidFill>
          <a:ln w="25400" cap="flat" cmpd="sng" algn="ctr">
            <a:solidFill>
              <a:srgbClr val="D1D1CE">
                <a:shade val="50000"/>
              </a:srgbClr>
            </a:solidFill>
            <a:prstDash val="solid"/>
          </a:ln>
          <a:effectLst/>
        </p:spPr>
        <p:txBody>
          <a:bodyPr lIns="72000" rIns="72000" rtlCol="0" anchor="ctr"/>
          <a:lstStyle/>
          <a:p>
            <a:pPr marL="0" marR="0" lvl="0" indent="0" algn="ctr" defTabSz="534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 REGISTER</a:t>
            </a:r>
          </a:p>
        </p:txBody>
      </p:sp>
    </p:spTree>
    <p:extLst>
      <p:ext uri="{BB962C8B-B14F-4D97-AF65-F5344CB8AC3E}">
        <p14:creationId xmlns:p14="http://schemas.microsoft.com/office/powerpoint/2010/main" val="247591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5033" y="908277"/>
            <a:ext cx="1866814" cy="955675"/>
          </a:xfrm>
        </p:spPr>
        <p:txBody>
          <a:bodyPr/>
          <a:lstStyle/>
          <a:p>
            <a:r>
              <a:rPr lang="en-GB" dirty="0"/>
              <a:t>Overall Risk Process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4F5421D-75EE-0B38-CF4D-D16BE2478950}"/>
              </a:ext>
            </a:extLst>
          </p:cNvPr>
          <p:cNvGrpSpPr/>
          <p:nvPr/>
        </p:nvGrpSpPr>
        <p:grpSpPr>
          <a:xfrm flipH="1">
            <a:off x="7378683" y="3787528"/>
            <a:ext cx="1517228" cy="1449406"/>
            <a:chOff x="1950838" y="4629327"/>
            <a:chExt cx="1517228" cy="1449406"/>
          </a:xfrm>
        </p:grpSpPr>
        <p:sp>
          <p:nvSpPr>
            <p:cNvPr id="41" name="Circular Arrow 29">
              <a:extLst>
                <a:ext uri="{FF2B5EF4-FFF2-40B4-BE49-F238E27FC236}">
                  <a16:creationId xmlns:a16="http://schemas.microsoft.com/office/drawing/2014/main" id="{29E4166A-8037-AA38-1E70-B12D3FFA2C88}"/>
                </a:ext>
              </a:extLst>
            </p:cNvPr>
            <p:cNvSpPr/>
            <p:nvPr/>
          </p:nvSpPr>
          <p:spPr>
            <a:xfrm rot="21353672" flipV="1">
              <a:off x="2029750" y="4629327"/>
              <a:ext cx="1438316" cy="1449406"/>
            </a:xfrm>
            <a:prstGeom prst="circularArrow">
              <a:avLst>
                <a:gd name="adj1" fmla="val 15020"/>
                <a:gd name="adj2" fmla="val 1142319"/>
                <a:gd name="adj3" fmla="val 20449438"/>
                <a:gd name="adj4" fmla="val 4589248"/>
                <a:gd name="adj5" fmla="val 17761"/>
              </a:avLst>
            </a:prstGeom>
            <a:solidFill>
              <a:srgbClr val="768D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5349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000" b="0" i="0" u="none" strike="noStrike" kern="0" cap="none" spc="0" normalizeH="0" baseline="0" noProof="0">
                <a:ln>
                  <a:noFill/>
                </a:ln>
                <a:solidFill>
                  <a:srgbClr val="A7A9A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Rounded Rectangle 30">
              <a:extLst>
                <a:ext uri="{FF2B5EF4-FFF2-40B4-BE49-F238E27FC236}">
                  <a16:creationId xmlns:a16="http://schemas.microsoft.com/office/drawing/2014/main" id="{E6DD277B-A504-6A4E-8160-11166705D76F}"/>
                </a:ext>
              </a:extLst>
            </p:cNvPr>
            <p:cNvSpPr/>
            <p:nvPr/>
          </p:nvSpPr>
          <p:spPr>
            <a:xfrm>
              <a:off x="1950838" y="5360999"/>
              <a:ext cx="810000" cy="468000"/>
            </a:xfrm>
            <a:prstGeom prst="roundRect">
              <a:avLst/>
            </a:prstGeom>
            <a:solidFill>
              <a:srgbClr val="00AFD5"/>
            </a:solidFill>
            <a:ln w="25400" cap="flat" cmpd="sng" algn="ctr">
              <a:solidFill>
                <a:srgbClr val="00AFD5">
                  <a:shade val="50000"/>
                </a:srgbClr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lvl="0" indent="0" algn="ctr" defTabSz="5349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Periodic Review</a:t>
              </a:r>
            </a:p>
          </p:txBody>
        </p:sp>
      </p:grpSp>
      <p:sp>
        <p:nvSpPr>
          <p:cNvPr id="43" name="Right Arrow 7">
            <a:extLst>
              <a:ext uri="{FF2B5EF4-FFF2-40B4-BE49-F238E27FC236}">
                <a16:creationId xmlns:a16="http://schemas.microsoft.com/office/drawing/2014/main" id="{4308BFCF-E52E-EC04-30F5-A3F66193DDC8}"/>
              </a:ext>
            </a:extLst>
          </p:cNvPr>
          <p:cNvSpPr/>
          <p:nvPr/>
        </p:nvSpPr>
        <p:spPr>
          <a:xfrm rot="10800000" flipH="1">
            <a:off x="3460677" y="2803746"/>
            <a:ext cx="1107031" cy="393366"/>
          </a:xfrm>
          <a:prstGeom prst="rightArrow">
            <a:avLst/>
          </a:prstGeom>
          <a:solidFill>
            <a:srgbClr val="768D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534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U-Turn Arrow 18">
            <a:extLst>
              <a:ext uri="{FF2B5EF4-FFF2-40B4-BE49-F238E27FC236}">
                <a16:creationId xmlns:a16="http://schemas.microsoft.com/office/drawing/2014/main" id="{E17B0CED-5D7F-0632-6B50-46541445F8B9}"/>
              </a:ext>
            </a:extLst>
          </p:cNvPr>
          <p:cNvSpPr/>
          <p:nvPr/>
        </p:nvSpPr>
        <p:spPr>
          <a:xfrm rot="16200000" flipH="1">
            <a:off x="2621148" y="2364702"/>
            <a:ext cx="3140683" cy="752432"/>
          </a:xfrm>
          <a:prstGeom prst="uturnArrow">
            <a:avLst>
              <a:gd name="adj1" fmla="val 21693"/>
              <a:gd name="adj2" fmla="val 23347"/>
              <a:gd name="adj3" fmla="val 23898"/>
              <a:gd name="adj4" fmla="val 50000"/>
              <a:gd name="adj5" fmla="val 100000"/>
            </a:avLst>
          </a:prstGeom>
          <a:solidFill>
            <a:srgbClr val="768D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534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2000" b="0" i="0" u="none" strike="noStrike" kern="0" cap="none" spc="0" normalizeH="0" baseline="0" noProof="0">
              <a:ln>
                <a:noFill/>
              </a:ln>
              <a:solidFill>
                <a:srgbClr val="A7A9A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U-Turn Arrow 8">
            <a:extLst>
              <a:ext uri="{FF2B5EF4-FFF2-40B4-BE49-F238E27FC236}">
                <a16:creationId xmlns:a16="http://schemas.microsoft.com/office/drawing/2014/main" id="{A31501C1-B919-FAB7-1191-C70F692233EA}"/>
              </a:ext>
            </a:extLst>
          </p:cNvPr>
          <p:cNvSpPr/>
          <p:nvPr/>
        </p:nvSpPr>
        <p:spPr>
          <a:xfrm rot="16200000" flipH="1">
            <a:off x="3175047" y="1798105"/>
            <a:ext cx="2032887" cy="752433"/>
          </a:xfrm>
          <a:prstGeom prst="uturnArrow">
            <a:avLst>
              <a:gd name="adj1" fmla="val 25280"/>
              <a:gd name="adj2" fmla="val 25000"/>
              <a:gd name="adj3" fmla="val 25163"/>
              <a:gd name="adj4" fmla="val 50000"/>
              <a:gd name="adj5" fmla="val 100000"/>
            </a:avLst>
          </a:prstGeom>
          <a:solidFill>
            <a:srgbClr val="768D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534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2000" b="0" i="0" u="none" strike="noStrike" kern="0" cap="none" spc="0" normalizeH="0" baseline="0" noProof="0">
              <a:ln>
                <a:noFill/>
              </a:ln>
              <a:solidFill>
                <a:srgbClr val="A7A9A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U-Turn Arrow 2">
            <a:extLst>
              <a:ext uri="{FF2B5EF4-FFF2-40B4-BE49-F238E27FC236}">
                <a16:creationId xmlns:a16="http://schemas.microsoft.com/office/drawing/2014/main" id="{1F8FCA02-575D-52C4-BD1B-0B1283783B2E}"/>
              </a:ext>
            </a:extLst>
          </p:cNvPr>
          <p:cNvSpPr/>
          <p:nvPr/>
        </p:nvSpPr>
        <p:spPr>
          <a:xfrm flipH="1">
            <a:off x="6856878" y="2187021"/>
            <a:ext cx="1775047" cy="524106"/>
          </a:xfrm>
          <a:prstGeom prst="uturnArrow">
            <a:avLst>
              <a:gd name="adj1" fmla="val 31145"/>
              <a:gd name="adj2" fmla="val 25000"/>
              <a:gd name="adj3" fmla="val 28158"/>
              <a:gd name="adj4" fmla="val 50000"/>
              <a:gd name="adj5" fmla="val 100000"/>
            </a:avLst>
          </a:prstGeom>
          <a:solidFill>
            <a:srgbClr val="768D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534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2000" b="0" i="0" u="none" strike="noStrike" kern="0" cap="none" spc="0" normalizeH="0" baseline="0" noProof="0">
              <a:ln>
                <a:noFill/>
              </a:ln>
              <a:solidFill>
                <a:srgbClr val="A7A9A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Right Arrow 3">
            <a:extLst>
              <a:ext uri="{FF2B5EF4-FFF2-40B4-BE49-F238E27FC236}">
                <a16:creationId xmlns:a16="http://schemas.microsoft.com/office/drawing/2014/main" id="{CABA5DBC-078A-476B-0E1A-9C3F9B786D3F}"/>
              </a:ext>
            </a:extLst>
          </p:cNvPr>
          <p:cNvSpPr/>
          <p:nvPr/>
        </p:nvSpPr>
        <p:spPr>
          <a:xfrm rot="10800000" flipH="1">
            <a:off x="5649765" y="2829146"/>
            <a:ext cx="2354008" cy="363712"/>
          </a:xfrm>
          <a:prstGeom prst="rightArrow">
            <a:avLst/>
          </a:prstGeom>
          <a:solidFill>
            <a:srgbClr val="768D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534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Right Arrow 4">
            <a:extLst>
              <a:ext uri="{FF2B5EF4-FFF2-40B4-BE49-F238E27FC236}">
                <a16:creationId xmlns:a16="http://schemas.microsoft.com/office/drawing/2014/main" id="{97D63A44-7D75-9929-7563-5823EFAA73DA}"/>
              </a:ext>
            </a:extLst>
          </p:cNvPr>
          <p:cNvSpPr/>
          <p:nvPr/>
        </p:nvSpPr>
        <p:spPr>
          <a:xfrm rot="10800000" flipH="1">
            <a:off x="5622780" y="3930121"/>
            <a:ext cx="1459524" cy="381134"/>
          </a:xfrm>
          <a:prstGeom prst="rightArrow">
            <a:avLst/>
          </a:prstGeom>
          <a:solidFill>
            <a:srgbClr val="768D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534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U-Turn Arrow 5">
            <a:extLst>
              <a:ext uri="{FF2B5EF4-FFF2-40B4-BE49-F238E27FC236}">
                <a16:creationId xmlns:a16="http://schemas.microsoft.com/office/drawing/2014/main" id="{48574C4B-1B4F-96D3-DAE5-E50DCB8EF323}"/>
              </a:ext>
            </a:extLst>
          </p:cNvPr>
          <p:cNvSpPr/>
          <p:nvPr/>
        </p:nvSpPr>
        <p:spPr>
          <a:xfrm rot="5400000" flipH="1">
            <a:off x="4439390" y="2296506"/>
            <a:ext cx="3140683" cy="685618"/>
          </a:xfrm>
          <a:prstGeom prst="uturnArrow">
            <a:avLst>
              <a:gd name="adj1" fmla="val 25165"/>
              <a:gd name="adj2" fmla="val 23347"/>
              <a:gd name="adj3" fmla="val 23898"/>
              <a:gd name="adj4" fmla="val 50000"/>
              <a:gd name="adj5" fmla="val 100000"/>
            </a:avLst>
          </a:prstGeom>
          <a:solidFill>
            <a:srgbClr val="768D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534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2000" b="0" i="0" u="none" strike="noStrike" kern="0" cap="none" spc="0" normalizeH="0" baseline="0" noProof="0">
              <a:ln>
                <a:noFill/>
              </a:ln>
              <a:solidFill>
                <a:srgbClr val="A7A9A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U-Turn Arrow 6">
            <a:extLst>
              <a:ext uri="{FF2B5EF4-FFF2-40B4-BE49-F238E27FC236}">
                <a16:creationId xmlns:a16="http://schemas.microsoft.com/office/drawing/2014/main" id="{53CF8FD3-8B14-ED1E-CB42-FFB09C806706}"/>
              </a:ext>
            </a:extLst>
          </p:cNvPr>
          <p:cNvSpPr/>
          <p:nvPr/>
        </p:nvSpPr>
        <p:spPr>
          <a:xfrm rot="5400000" flipH="1">
            <a:off x="4993636" y="1749234"/>
            <a:ext cx="2032887" cy="685070"/>
          </a:xfrm>
          <a:prstGeom prst="uturnArrow">
            <a:avLst>
              <a:gd name="adj1" fmla="val 25864"/>
              <a:gd name="adj2" fmla="val 23347"/>
              <a:gd name="adj3" fmla="val 25289"/>
              <a:gd name="adj4" fmla="val 50000"/>
              <a:gd name="adj5" fmla="val 100000"/>
            </a:avLst>
          </a:prstGeom>
          <a:solidFill>
            <a:srgbClr val="768D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534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2000" b="0" i="0" u="none" strike="noStrike" kern="0" cap="none" spc="0" normalizeH="0" baseline="0" noProof="0">
              <a:ln>
                <a:noFill/>
              </a:ln>
              <a:solidFill>
                <a:srgbClr val="A7A9A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ight Arrow 9">
            <a:extLst>
              <a:ext uri="{FF2B5EF4-FFF2-40B4-BE49-F238E27FC236}">
                <a16:creationId xmlns:a16="http://schemas.microsoft.com/office/drawing/2014/main" id="{7B092982-4B24-F7E0-B2B1-622EDDBC4C41}"/>
              </a:ext>
            </a:extLst>
          </p:cNvPr>
          <p:cNvSpPr/>
          <p:nvPr/>
        </p:nvSpPr>
        <p:spPr>
          <a:xfrm rot="5400000" flipH="1">
            <a:off x="4847353" y="3393082"/>
            <a:ext cx="531740" cy="321358"/>
          </a:xfrm>
          <a:prstGeom prst="rightArrow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534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Right Arrow 10">
            <a:extLst>
              <a:ext uri="{FF2B5EF4-FFF2-40B4-BE49-F238E27FC236}">
                <a16:creationId xmlns:a16="http://schemas.microsoft.com/office/drawing/2014/main" id="{5FF357F7-8BF5-1521-BC73-D83FB6E0E430}"/>
              </a:ext>
            </a:extLst>
          </p:cNvPr>
          <p:cNvSpPr/>
          <p:nvPr/>
        </p:nvSpPr>
        <p:spPr>
          <a:xfrm flipH="1">
            <a:off x="5669702" y="1046746"/>
            <a:ext cx="1075859" cy="393365"/>
          </a:xfrm>
          <a:prstGeom prst="rightArrow">
            <a:avLst/>
          </a:prstGeom>
          <a:solidFill>
            <a:srgbClr val="768D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534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Rounded Rectangle 11">
            <a:extLst>
              <a:ext uri="{FF2B5EF4-FFF2-40B4-BE49-F238E27FC236}">
                <a16:creationId xmlns:a16="http://schemas.microsoft.com/office/drawing/2014/main" id="{E5AF1131-81B7-C025-40D6-E7B895B75334}"/>
              </a:ext>
            </a:extLst>
          </p:cNvPr>
          <p:cNvSpPr/>
          <p:nvPr/>
        </p:nvSpPr>
        <p:spPr>
          <a:xfrm flipH="1">
            <a:off x="6547059" y="2734679"/>
            <a:ext cx="900000" cy="540000"/>
          </a:xfrm>
          <a:prstGeom prst="roundRect">
            <a:avLst/>
          </a:prstGeom>
          <a:solidFill>
            <a:srgbClr val="00AFD5"/>
          </a:solidFill>
          <a:ln w="25400" cap="flat" cmpd="sng" algn="ctr">
            <a:solidFill>
              <a:srgbClr val="00AFD5">
                <a:shade val="50000"/>
              </a:srgb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534988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 Response Process</a:t>
            </a:r>
          </a:p>
        </p:txBody>
      </p:sp>
      <p:sp>
        <p:nvSpPr>
          <p:cNvPr id="54" name="Rounded Rectangle 14">
            <a:extLst>
              <a:ext uri="{FF2B5EF4-FFF2-40B4-BE49-F238E27FC236}">
                <a16:creationId xmlns:a16="http://schemas.microsoft.com/office/drawing/2014/main" id="{7A6E1358-4747-AD20-69F8-004F27394788}"/>
              </a:ext>
            </a:extLst>
          </p:cNvPr>
          <p:cNvSpPr/>
          <p:nvPr/>
        </p:nvSpPr>
        <p:spPr>
          <a:xfrm flipH="1">
            <a:off x="8003773" y="2661238"/>
            <a:ext cx="1080000" cy="732550"/>
          </a:xfrm>
          <a:prstGeom prst="roundRect">
            <a:avLst/>
          </a:prstGeom>
          <a:solidFill>
            <a:srgbClr val="D1D1CE"/>
          </a:solidFill>
          <a:ln w="25400" cap="flat" cmpd="sng" algn="ctr">
            <a:solidFill>
              <a:srgbClr val="D1D1CE">
                <a:shade val="50000"/>
              </a:srgbClr>
            </a:solidFill>
            <a:prstDash val="solid"/>
          </a:ln>
          <a:effectLst/>
        </p:spPr>
        <p:txBody>
          <a:bodyPr lIns="72000" rIns="72000" rtlCol="0" anchor="ctr"/>
          <a:lstStyle/>
          <a:p>
            <a:pPr marL="0" marR="0" lvl="0" indent="0" algn="ctr" defTabSz="534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 REGISTER</a:t>
            </a:r>
          </a:p>
        </p:txBody>
      </p:sp>
      <p:sp>
        <p:nvSpPr>
          <p:cNvPr id="55" name="Rounded Rectangle 15">
            <a:extLst>
              <a:ext uri="{FF2B5EF4-FFF2-40B4-BE49-F238E27FC236}">
                <a16:creationId xmlns:a16="http://schemas.microsoft.com/office/drawing/2014/main" id="{D3D8074B-61BB-C66B-BC19-88A778596D72}"/>
              </a:ext>
            </a:extLst>
          </p:cNvPr>
          <p:cNvSpPr/>
          <p:nvPr/>
        </p:nvSpPr>
        <p:spPr>
          <a:xfrm flipH="1">
            <a:off x="4572000" y="86424"/>
            <a:ext cx="1080000" cy="576064"/>
          </a:xfrm>
          <a:prstGeom prst="roundRect">
            <a:avLst/>
          </a:prstGeom>
          <a:solidFill>
            <a:srgbClr val="246987"/>
          </a:solidFill>
          <a:ln w="25400" cap="flat" cmpd="sng" algn="ctr">
            <a:solidFill>
              <a:srgbClr val="246987">
                <a:shade val="50000"/>
              </a:srgb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534988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</a:t>
            </a:r>
          </a:p>
        </p:txBody>
      </p:sp>
      <p:sp>
        <p:nvSpPr>
          <p:cNvPr id="56" name="Rounded Rectangle 16">
            <a:extLst>
              <a:ext uri="{FF2B5EF4-FFF2-40B4-BE49-F238E27FC236}">
                <a16:creationId xmlns:a16="http://schemas.microsoft.com/office/drawing/2014/main" id="{2B3ABDA7-38C2-2D6C-9CD7-2A8F92448732}"/>
              </a:ext>
            </a:extLst>
          </p:cNvPr>
          <p:cNvSpPr/>
          <p:nvPr/>
        </p:nvSpPr>
        <p:spPr>
          <a:xfrm flipH="1">
            <a:off x="2380677" y="2718747"/>
            <a:ext cx="1080000" cy="576064"/>
          </a:xfrm>
          <a:prstGeom prst="roundRect">
            <a:avLst/>
          </a:prstGeom>
          <a:solidFill>
            <a:srgbClr val="246987"/>
          </a:solidFill>
          <a:ln w="25400" cap="flat" cmpd="sng" algn="ctr">
            <a:solidFill>
              <a:srgbClr val="246987">
                <a:shade val="50000"/>
              </a:srgb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534988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Occurrence / Finding</a:t>
            </a:r>
          </a:p>
        </p:txBody>
      </p:sp>
      <p:sp>
        <p:nvSpPr>
          <p:cNvPr id="59" name="Rounded Rectangle 17">
            <a:extLst>
              <a:ext uri="{FF2B5EF4-FFF2-40B4-BE49-F238E27FC236}">
                <a16:creationId xmlns:a16="http://schemas.microsoft.com/office/drawing/2014/main" id="{606C9D6D-5A2C-AB2E-0B94-BC5B7456B79C}"/>
              </a:ext>
            </a:extLst>
          </p:cNvPr>
          <p:cNvSpPr/>
          <p:nvPr/>
        </p:nvSpPr>
        <p:spPr>
          <a:xfrm flipH="1">
            <a:off x="7082015" y="3784437"/>
            <a:ext cx="1080000" cy="700800"/>
          </a:xfrm>
          <a:prstGeom prst="roundRect">
            <a:avLst/>
          </a:prstGeom>
          <a:solidFill>
            <a:srgbClr val="D1D1CE"/>
          </a:solidFill>
          <a:ln w="25400" cap="flat" cmpd="sng" algn="ctr">
            <a:solidFill>
              <a:srgbClr val="D1D1CE">
                <a:shade val="50000"/>
              </a:srgbClr>
            </a:solidFill>
            <a:prstDash val="solid"/>
          </a:ln>
          <a:effectLst/>
        </p:spPr>
        <p:txBody>
          <a:bodyPr lIns="72000" rIns="72000" rtlCol="0" anchor="ctr"/>
          <a:lstStyle/>
          <a:p>
            <a:pPr marL="0" marR="0" lvl="0" indent="0" algn="ctr" defTabSz="534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HAZARD REGISTER</a:t>
            </a:r>
          </a:p>
        </p:txBody>
      </p:sp>
      <p:sp>
        <p:nvSpPr>
          <p:cNvPr id="60" name="Rounded Rectangle 21">
            <a:extLst>
              <a:ext uri="{FF2B5EF4-FFF2-40B4-BE49-F238E27FC236}">
                <a16:creationId xmlns:a16="http://schemas.microsoft.com/office/drawing/2014/main" id="{8FFFA204-4265-4E95-BD74-04F04A938B2C}"/>
              </a:ext>
            </a:extLst>
          </p:cNvPr>
          <p:cNvSpPr/>
          <p:nvPr/>
        </p:nvSpPr>
        <p:spPr>
          <a:xfrm flipH="1">
            <a:off x="4572000" y="995405"/>
            <a:ext cx="1080000" cy="576064"/>
          </a:xfrm>
          <a:prstGeom prst="roundRect">
            <a:avLst/>
          </a:prstGeom>
          <a:solidFill>
            <a:srgbClr val="246987"/>
          </a:solidFill>
          <a:ln w="25400" cap="flat" cmpd="sng" algn="ctr">
            <a:solidFill>
              <a:srgbClr val="246987">
                <a:shade val="50000"/>
              </a:srgb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534988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 Review</a:t>
            </a:r>
          </a:p>
        </p:txBody>
      </p:sp>
      <p:sp>
        <p:nvSpPr>
          <p:cNvPr id="61" name="Rounded Rectangle 22">
            <a:extLst>
              <a:ext uri="{FF2B5EF4-FFF2-40B4-BE49-F238E27FC236}">
                <a16:creationId xmlns:a16="http://schemas.microsoft.com/office/drawing/2014/main" id="{FAD1CD72-1AA6-BBFB-BD10-9D0204490E79}"/>
              </a:ext>
            </a:extLst>
          </p:cNvPr>
          <p:cNvSpPr/>
          <p:nvPr/>
        </p:nvSpPr>
        <p:spPr>
          <a:xfrm flipH="1">
            <a:off x="4572000" y="2711127"/>
            <a:ext cx="1080000" cy="576064"/>
          </a:xfrm>
          <a:prstGeom prst="roundRect">
            <a:avLst/>
          </a:prstGeom>
          <a:solidFill>
            <a:srgbClr val="246987"/>
          </a:solidFill>
          <a:ln w="25400" cap="flat" cmpd="sng" algn="ctr">
            <a:solidFill>
              <a:srgbClr val="246987">
                <a:shade val="50000"/>
              </a:srgb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534988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Risk(s)</a:t>
            </a:r>
          </a:p>
        </p:txBody>
      </p:sp>
      <p:sp>
        <p:nvSpPr>
          <p:cNvPr id="62" name="Rounded Rectangle 23">
            <a:extLst>
              <a:ext uri="{FF2B5EF4-FFF2-40B4-BE49-F238E27FC236}">
                <a16:creationId xmlns:a16="http://schemas.microsoft.com/office/drawing/2014/main" id="{D63A6162-CE10-C328-18A0-FA182F5B018A}"/>
              </a:ext>
            </a:extLst>
          </p:cNvPr>
          <p:cNvSpPr/>
          <p:nvPr/>
        </p:nvSpPr>
        <p:spPr>
          <a:xfrm flipH="1">
            <a:off x="4572000" y="3791247"/>
            <a:ext cx="1080000" cy="576064"/>
          </a:xfrm>
          <a:prstGeom prst="roundRect">
            <a:avLst/>
          </a:prstGeom>
          <a:solidFill>
            <a:srgbClr val="246987"/>
          </a:solidFill>
          <a:ln w="25400" cap="flat" cmpd="sng" algn="ctr">
            <a:solidFill>
              <a:srgbClr val="246987">
                <a:shade val="50000"/>
              </a:srgb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534988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Hazard(s)</a:t>
            </a:r>
          </a:p>
        </p:txBody>
      </p:sp>
      <p:sp>
        <p:nvSpPr>
          <p:cNvPr id="63" name="Rounded Rectangle 26">
            <a:extLst>
              <a:ext uri="{FF2B5EF4-FFF2-40B4-BE49-F238E27FC236}">
                <a16:creationId xmlns:a16="http://schemas.microsoft.com/office/drawing/2014/main" id="{D50B6DB8-A349-2AAB-3049-95F0D53C2319}"/>
              </a:ext>
            </a:extLst>
          </p:cNvPr>
          <p:cNvSpPr/>
          <p:nvPr/>
        </p:nvSpPr>
        <p:spPr>
          <a:xfrm flipH="1">
            <a:off x="7287841" y="2027821"/>
            <a:ext cx="810000" cy="468000"/>
          </a:xfrm>
          <a:prstGeom prst="roundRect">
            <a:avLst/>
          </a:prstGeom>
          <a:solidFill>
            <a:srgbClr val="00AFD5"/>
          </a:solidFill>
          <a:ln w="25400" cap="flat" cmpd="sng" algn="ctr">
            <a:solidFill>
              <a:srgbClr val="00AFD5">
                <a:shade val="50000"/>
              </a:srgb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534988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Periodic Review</a:t>
            </a:r>
          </a:p>
        </p:txBody>
      </p:sp>
      <p:sp>
        <p:nvSpPr>
          <p:cNvPr id="64" name="Right Arrow 9">
            <a:extLst>
              <a:ext uri="{FF2B5EF4-FFF2-40B4-BE49-F238E27FC236}">
                <a16:creationId xmlns:a16="http://schemas.microsoft.com/office/drawing/2014/main" id="{1CB68136-2AE3-DB82-924B-20398910244B}"/>
              </a:ext>
            </a:extLst>
          </p:cNvPr>
          <p:cNvSpPr/>
          <p:nvPr/>
        </p:nvSpPr>
        <p:spPr>
          <a:xfrm rot="16200000" flipH="1">
            <a:off x="4930195" y="684836"/>
            <a:ext cx="366055" cy="321358"/>
          </a:xfrm>
          <a:prstGeom prst="rightArrow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534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ounded Rectangle 15">
            <a:extLst>
              <a:ext uri="{FF2B5EF4-FFF2-40B4-BE49-F238E27FC236}">
                <a16:creationId xmlns:a16="http://schemas.microsoft.com/office/drawing/2014/main" id="{9C663DE5-F327-670A-E3F3-E4422DEB0E99}"/>
              </a:ext>
            </a:extLst>
          </p:cNvPr>
          <p:cNvSpPr/>
          <p:nvPr/>
        </p:nvSpPr>
        <p:spPr>
          <a:xfrm flipH="1">
            <a:off x="6747841" y="951578"/>
            <a:ext cx="1080000" cy="576064"/>
          </a:xfrm>
          <a:prstGeom prst="roundRect">
            <a:avLst/>
          </a:prstGeom>
          <a:solidFill>
            <a:srgbClr val="246987"/>
          </a:solidFill>
          <a:ln w="25400" cap="flat" cmpd="sng" algn="ctr">
            <a:solidFill>
              <a:srgbClr val="246987">
                <a:shade val="50000"/>
              </a:srgb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534988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Occurrence / Finding</a:t>
            </a:r>
          </a:p>
        </p:txBody>
      </p:sp>
    </p:spTree>
    <p:extLst>
      <p:ext uri="{BB962C8B-B14F-4D97-AF65-F5344CB8AC3E}">
        <p14:creationId xmlns:p14="http://schemas.microsoft.com/office/powerpoint/2010/main" val="1293605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C1EAE7-BE87-0444-92A6-3D94B50C5F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29508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Risk Module Introduction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01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4963" y="1460310"/>
            <a:ext cx="4371657" cy="125241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Risk Module Definitions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Putting it together</a:t>
            </a:r>
          </a:p>
        </p:txBody>
      </p:sp>
    </p:spTree>
    <p:extLst>
      <p:ext uri="{BB962C8B-B14F-4D97-AF65-F5344CB8AC3E}">
        <p14:creationId xmlns:p14="http://schemas.microsoft.com/office/powerpoint/2010/main" val="389209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Risk Module Definitions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02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4963" y="1460309"/>
            <a:ext cx="4371657" cy="314300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Risk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Risk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Hazards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Consequences (Qualitative and Quantitative)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Threats and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Actions</a:t>
            </a:r>
          </a:p>
        </p:txBody>
      </p:sp>
    </p:spTree>
    <p:extLst>
      <p:ext uri="{BB962C8B-B14F-4D97-AF65-F5344CB8AC3E}">
        <p14:creationId xmlns:p14="http://schemas.microsoft.com/office/powerpoint/2010/main" val="77949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71885" y="1863952"/>
            <a:ext cx="5836835" cy="2616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Description of </a:t>
            </a:r>
            <a:r>
              <a:rPr lang="en-GB"/>
              <a:t>a potential undesired </a:t>
            </a:r>
            <a:r>
              <a:rPr lang="en-GB" dirty="0"/>
              <a:t>event that has loss-causing potential, which the organisation seeks to: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Understand the circumstances that may lead to occurrence</a:t>
            </a:r>
          </a:p>
          <a:p>
            <a:r>
              <a:rPr lang="en-GB" dirty="0"/>
              <a:t>Reduce the probability of occurrence</a:t>
            </a:r>
          </a:p>
          <a:p>
            <a:r>
              <a:rPr lang="en-GB" dirty="0"/>
              <a:t>Reduce the severity of the potential consequences.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Risk Module Definitions</a:t>
            </a:r>
          </a:p>
        </p:txBody>
      </p:sp>
    </p:spTree>
    <p:extLst>
      <p:ext uri="{BB962C8B-B14F-4D97-AF65-F5344CB8AC3E}">
        <p14:creationId xmlns:p14="http://schemas.microsoft.com/office/powerpoint/2010/main" val="266734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71884" y="1513223"/>
            <a:ext cx="5836835" cy="26166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Numerical assessment of a Risk</a:t>
            </a:r>
          </a:p>
          <a:p>
            <a:r>
              <a:rPr lang="en-GB" dirty="0"/>
              <a:t>Uses a </a:t>
            </a:r>
            <a:r>
              <a:rPr lang="en-GB" b="1" dirty="0"/>
              <a:t>matrix </a:t>
            </a:r>
            <a:r>
              <a:rPr lang="en-GB" dirty="0"/>
              <a:t>of probability of occurrence and severity of consequence</a:t>
            </a:r>
          </a:p>
          <a:p>
            <a:r>
              <a:rPr lang="en-GB" dirty="0"/>
              <a:t>Identifies the Risk Level, according to pre-established rules specified in the Matrix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Risk Module Definitions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856" y="2968669"/>
            <a:ext cx="3346955" cy="183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3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Hazard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71885" y="1863952"/>
            <a:ext cx="5836835" cy="2616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Any object, situation, operation, or activity, that presents risk to the organisation.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 Hazard is not a loss-causing event in itself, but something that could lead to one.</a:t>
            </a:r>
          </a:p>
          <a:p>
            <a:pPr marL="0" indent="0">
              <a:buNone/>
            </a:pPr>
            <a:r>
              <a:rPr lang="en-GB" dirty="0"/>
              <a:t>Hazards can be </a:t>
            </a:r>
            <a:r>
              <a:rPr lang="en-GB" b="1" dirty="0"/>
              <a:t>Situational</a:t>
            </a:r>
            <a:r>
              <a:rPr lang="en-GB" dirty="0"/>
              <a:t> (</a:t>
            </a:r>
            <a:r>
              <a:rPr lang="en-GB" dirty="0" err="1"/>
              <a:t>eg</a:t>
            </a:r>
            <a:r>
              <a:rPr lang="en-GB" dirty="0"/>
              <a:t>. Terrain surrounding airport) or </a:t>
            </a:r>
            <a:r>
              <a:rPr lang="en-GB" b="1" dirty="0"/>
              <a:t>Episodic</a:t>
            </a:r>
            <a:r>
              <a:rPr lang="en-GB" dirty="0"/>
              <a:t> (</a:t>
            </a:r>
            <a:r>
              <a:rPr lang="en-GB" dirty="0" err="1"/>
              <a:t>eg</a:t>
            </a:r>
            <a:r>
              <a:rPr lang="en-GB" dirty="0"/>
              <a:t>. a typhoon) or </a:t>
            </a:r>
            <a:r>
              <a:rPr lang="en-GB" b="1" dirty="0"/>
              <a:t>both</a:t>
            </a:r>
            <a:r>
              <a:rPr lang="en-GB" dirty="0"/>
              <a:t> (</a:t>
            </a:r>
            <a:r>
              <a:rPr lang="en-GB" dirty="0" err="1"/>
              <a:t>eg</a:t>
            </a:r>
            <a:r>
              <a:rPr lang="en-GB" dirty="0"/>
              <a:t>. FOD)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Risk Module Definitions</a:t>
            </a:r>
          </a:p>
        </p:txBody>
      </p:sp>
    </p:spTree>
    <p:extLst>
      <p:ext uri="{BB962C8B-B14F-4D97-AF65-F5344CB8AC3E}">
        <p14:creationId xmlns:p14="http://schemas.microsoft.com/office/powerpoint/2010/main" val="353828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Barrier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71885" y="1863952"/>
            <a:ext cx="5836835" cy="2616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Any measure taken to mitigate a Risk.</a:t>
            </a:r>
          </a:p>
          <a:p>
            <a:pPr marL="0" indent="0">
              <a:buNone/>
            </a:pPr>
            <a:r>
              <a:rPr lang="en-GB" dirty="0"/>
              <a:t>Barriers may be</a:t>
            </a:r>
          </a:p>
          <a:p>
            <a:r>
              <a:rPr lang="en-GB" b="1" dirty="0"/>
              <a:t>Proactive</a:t>
            </a:r>
            <a:br>
              <a:rPr lang="en-GB" dirty="0"/>
            </a:br>
            <a:r>
              <a:rPr lang="en-GB" dirty="0"/>
              <a:t>in which they seek to prevent the risk occurring (targeting the Probability)</a:t>
            </a:r>
            <a:br>
              <a:rPr lang="en-GB" dirty="0"/>
            </a:br>
            <a:endParaRPr lang="en-GB" dirty="0"/>
          </a:p>
          <a:p>
            <a:r>
              <a:rPr lang="en-GB" b="1" dirty="0"/>
              <a:t>Reactive</a:t>
            </a:r>
            <a:br>
              <a:rPr lang="en-GB" dirty="0"/>
            </a:br>
            <a:r>
              <a:rPr lang="en-GB" dirty="0"/>
              <a:t>in which they seek to reduce the severity of the consequences when the Risk occurs</a:t>
            </a:r>
          </a:p>
          <a:p>
            <a:pPr marL="0" indent="0">
              <a:buNone/>
            </a:pPr>
            <a:r>
              <a:rPr lang="en-GB" dirty="0"/>
              <a:t>Barriers can be arranged into a hierarchy (or “Barrier Family”)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Risk Module Definitions</a:t>
            </a:r>
          </a:p>
        </p:txBody>
      </p:sp>
    </p:spTree>
    <p:extLst>
      <p:ext uri="{BB962C8B-B14F-4D97-AF65-F5344CB8AC3E}">
        <p14:creationId xmlns:p14="http://schemas.microsoft.com/office/powerpoint/2010/main" val="163134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Consequences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71885" y="1863952"/>
            <a:ext cx="5836835" cy="2616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Results or outcomes of a Risk occurring.</a:t>
            </a:r>
          </a:p>
          <a:p>
            <a:pPr marL="0" indent="0">
              <a:buNone/>
            </a:pPr>
            <a:r>
              <a:rPr lang="en-GB" dirty="0"/>
              <a:t>Based on defined descriptions of losses, and divided into categories, they define the level of severity of the Risk.</a:t>
            </a:r>
          </a:p>
          <a:p>
            <a:pPr marL="0" indent="0">
              <a:buNone/>
            </a:pPr>
            <a:r>
              <a:rPr lang="en-GB" dirty="0"/>
              <a:t>Divided into two types</a:t>
            </a:r>
          </a:p>
          <a:p>
            <a:r>
              <a:rPr lang="en-GB" b="1" dirty="0"/>
              <a:t>Qualitative</a:t>
            </a:r>
            <a:br>
              <a:rPr lang="en-GB" dirty="0"/>
            </a:br>
            <a:r>
              <a:rPr lang="en-GB" dirty="0"/>
              <a:t>Based on descriptions of losses (</a:t>
            </a:r>
            <a:r>
              <a:rPr lang="en-GB" dirty="0" err="1"/>
              <a:t>eg</a:t>
            </a:r>
            <a:r>
              <a:rPr lang="en-GB" dirty="0"/>
              <a:t> environmental damage)</a:t>
            </a:r>
            <a:br>
              <a:rPr lang="en-GB" dirty="0"/>
            </a:br>
            <a:endParaRPr lang="en-GB" dirty="0"/>
          </a:p>
          <a:p>
            <a:r>
              <a:rPr lang="en-GB" b="1" dirty="0"/>
              <a:t>Quantitative</a:t>
            </a:r>
            <a:br>
              <a:rPr lang="en-GB" dirty="0"/>
            </a:br>
            <a:r>
              <a:rPr lang="en-GB" dirty="0"/>
              <a:t>Based on measurable, quantified losses (</a:t>
            </a:r>
            <a:r>
              <a:rPr lang="en-GB" dirty="0" err="1"/>
              <a:t>eg</a:t>
            </a:r>
            <a:r>
              <a:rPr lang="en-GB" dirty="0"/>
              <a:t>. Financial loss)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Risk Module Definitions</a:t>
            </a:r>
          </a:p>
        </p:txBody>
      </p:sp>
    </p:spTree>
    <p:extLst>
      <p:ext uri="{BB962C8B-B14F-4D97-AF65-F5344CB8AC3E}">
        <p14:creationId xmlns:p14="http://schemas.microsoft.com/office/powerpoint/2010/main" val="239460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Threats and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71885" y="1863952"/>
            <a:ext cx="5836835" cy="2616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Events, situations or anomalies/abnormalities that can trigger the occurrence of a Risk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Otherwise defined as situations which the defences are not effective at containing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Risk Module Definitions</a:t>
            </a:r>
          </a:p>
        </p:txBody>
      </p:sp>
    </p:spTree>
    <p:extLst>
      <p:ext uri="{BB962C8B-B14F-4D97-AF65-F5344CB8AC3E}">
        <p14:creationId xmlns:p14="http://schemas.microsoft.com/office/powerpoint/2010/main" val="396875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RR">
  <a:themeElements>
    <a:clrScheme name="RR">
      <a:dk1>
        <a:srgbClr val="000000"/>
      </a:dk1>
      <a:lt1>
        <a:sysClr val="window" lastClr="FFFFFF"/>
      </a:lt1>
      <a:dk2>
        <a:srgbClr val="10069F"/>
      </a:dk2>
      <a:lt2>
        <a:srgbClr val="006DFF"/>
      </a:lt2>
      <a:accent1>
        <a:srgbClr val="004A50"/>
      </a:accent1>
      <a:accent2>
        <a:srgbClr val="034F00"/>
      </a:accent2>
      <a:accent3>
        <a:srgbClr val="D83F11"/>
      </a:accent3>
      <a:accent4>
        <a:srgbClr val="880E4F"/>
      </a:accent4>
      <a:accent5>
        <a:srgbClr val="58099C"/>
      </a:accent5>
      <a:accent6>
        <a:srgbClr val="819C00"/>
      </a:accent6>
      <a:hlink>
        <a:srgbClr val="D83F11"/>
      </a:hlink>
      <a:folHlink>
        <a:srgbClr val="E21D60"/>
      </a:folHlink>
    </a:clrScheme>
    <a:fontScheme name="Custom 1">
      <a:majorFont>
        <a:latin typeface="RR Pioneer Bold"/>
        <a:ea typeface=""/>
        <a:cs typeface=""/>
      </a:majorFont>
      <a:minorFont>
        <a:latin typeface="RR Pione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olls Royce Blue">
      <a:srgbClr val="10069F"/>
    </a:custClr>
    <a:custClr name="Cobalt Blue">
      <a:srgbClr val="006DFF"/>
    </a:custClr>
    <a:custClr name="Light Cobalt Blue">
      <a:srgbClr val="4F98FF"/>
    </a:custClr>
    <a:custClr name="Grey 1">
      <a:srgbClr val="EFEFF4"/>
    </a:custClr>
    <a:custClr name="Grey 2">
      <a:srgbClr val="C8C7CC"/>
    </a:custClr>
    <a:custClr name="Grey 3">
      <a:srgbClr val="8A8A8F"/>
    </a:custClr>
    <a:custClr name="Grey 4">
      <a:srgbClr val="666666"/>
    </a:custClr>
    <a:custClr name="Dark Green">
      <a:srgbClr val="034F00"/>
    </a:custClr>
    <a:custClr name="Green">
      <a:srgbClr val="819C00"/>
    </a:custClr>
    <a:custClr name="Light Green">
      <a:srgbClr val="C4DB3E"/>
    </a:custClr>
    <a:custClr name="Extra Light Green">
      <a:srgbClr val="E5F08D"/>
    </a:custClr>
    <a:custClr name="Dark Orange">
      <a:srgbClr val="9F0000"/>
    </a:custClr>
    <a:custClr name="Orange">
      <a:srgbClr val="D83F11"/>
    </a:custClr>
    <a:custClr name="Light Orange">
      <a:srgbClr val="FF7140"/>
    </a:custClr>
    <a:custClr name="Extra Light Orange">
      <a:srgbClr val="FFB69A"/>
    </a:custClr>
    <a:custClr name="Dark Turquoise">
      <a:srgbClr val="004A50"/>
    </a:custClr>
    <a:custClr name="Turquoise">
      <a:srgbClr val="007588"/>
    </a:custClr>
    <a:custClr name="Light Turquoise">
      <a:srgbClr val="00BFBD"/>
    </a:custClr>
    <a:custClr name="Extra Light Turquoise">
      <a:srgbClr val="8BE8DF"/>
    </a:custClr>
    <a:custClr name="Dark Magenta">
      <a:srgbClr val="880E4F"/>
    </a:custClr>
    <a:custClr name="Magenta">
      <a:srgbClr val="E21D60"/>
    </a:custClr>
    <a:custClr name="Light Magenta">
      <a:srgbClr val="FA4692"/>
    </a:custClr>
    <a:custClr name="Extra Light Magenta">
      <a:srgbClr val="FDA7C7"/>
    </a:custClr>
    <a:custClr name="Dark Violet">
      <a:srgbClr val="58009C"/>
    </a:custClr>
    <a:custClr name="Violet">
      <a:srgbClr val="8C2ACE"/>
    </a:custClr>
    <a:custClr name="Light Violet">
      <a:srgbClr val="C15EFF"/>
    </a:custClr>
    <a:custClr name="Extra Light Violet">
      <a:srgbClr val="E2AC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520</Words>
  <Application>Microsoft Office PowerPoint</Application>
  <PresentationFormat>On-screen Show (16:9)</PresentationFormat>
  <Paragraphs>113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RR Pioneer Medium</vt:lpstr>
      <vt:lpstr>Calibri</vt:lpstr>
      <vt:lpstr>RR Pioneer</vt:lpstr>
      <vt:lpstr>RR Pioneer Bold</vt:lpstr>
      <vt:lpstr>RR Pioneer Light Condensed</vt:lpstr>
      <vt:lpstr>Arial</vt:lpstr>
      <vt:lpstr>Wingdings</vt:lpstr>
      <vt:lpstr>RR Pioneer UltraLight Condensed</vt:lpstr>
      <vt:lpstr>RR</vt:lpstr>
      <vt:lpstr>PowerPoint Presentation</vt:lpstr>
      <vt:lpstr>PowerPoint Presentation</vt:lpstr>
      <vt:lpstr>PowerPoint Presentation</vt:lpstr>
      <vt:lpstr>Risk</vt:lpstr>
      <vt:lpstr>Risk Assessment</vt:lpstr>
      <vt:lpstr>Hazard</vt:lpstr>
      <vt:lpstr>Barrier</vt:lpstr>
      <vt:lpstr>Consequences</vt:lpstr>
      <vt:lpstr>Threats and Errors</vt:lpstr>
      <vt:lpstr>Actions</vt:lpstr>
      <vt:lpstr>PowerPoint Presentation</vt:lpstr>
      <vt:lpstr>PowerPoint Presentation</vt:lpstr>
      <vt:lpstr>Risk Module Workflow</vt:lpstr>
      <vt:lpstr>Initial Risk Response Process</vt:lpstr>
      <vt:lpstr>Periodic Review Process</vt:lpstr>
      <vt:lpstr>PowerPoint Presentation</vt:lpstr>
      <vt:lpstr>PowerPoint Presentation</vt:lpstr>
    </vt:vector>
  </TitlesOfParts>
  <Manager>brand@Rolls-Royce.com</Manager>
  <Company>Rolls-Royce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2018</dc:title>
  <dc:creator>brand@Rolls-Royce.com</dc:creator>
  <cp:keywords>RR Templates</cp:keywords>
  <dc:description>Short form with fonts embedded</dc:description>
  <cp:lastModifiedBy>Adam Rosner</cp:lastModifiedBy>
  <cp:revision>405</cp:revision>
  <cp:lastPrinted>2018-03-12T16:22:50Z</cp:lastPrinted>
  <dcterms:created xsi:type="dcterms:W3CDTF">2018-01-29T10:34:59Z</dcterms:created>
  <dcterms:modified xsi:type="dcterms:W3CDTF">2022-12-13T08:12:42Z</dcterms:modified>
  <cp:category>Template</cp:category>
  <cp:contentStatus>Font Embedded</cp:contentStatus>
</cp:coreProperties>
</file>