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04" r:id="rId7"/>
  </p:sldMasterIdLst>
  <p:notesMasterIdLst>
    <p:notesMasterId r:id="rId21"/>
  </p:notesMasterIdLst>
  <p:handoutMasterIdLst>
    <p:handoutMasterId r:id="rId22"/>
  </p:handoutMasterIdLst>
  <p:sldIdLst>
    <p:sldId id="385" r:id="rId8"/>
    <p:sldId id="310" r:id="rId9"/>
    <p:sldId id="259" r:id="rId10"/>
    <p:sldId id="397" r:id="rId11"/>
    <p:sldId id="413" r:id="rId12"/>
    <p:sldId id="399" r:id="rId13"/>
    <p:sldId id="418" r:id="rId14"/>
    <p:sldId id="412" r:id="rId15"/>
    <p:sldId id="400" r:id="rId16"/>
    <p:sldId id="402" r:id="rId17"/>
    <p:sldId id="414" r:id="rId18"/>
    <p:sldId id="401" r:id="rId19"/>
    <p:sldId id="351" r:id="rId20"/>
  </p:sldIdLst>
  <p:sldSz cx="9144000" cy="5143500" type="screen16x9"/>
  <p:notesSz cx="6805613" cy="99441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R Pioneer" panose="020B0503050201040103" pitchFamily="34" charset="0"/>
      <p:regular r:id="rId27"/>
      <p:bold r:id="rId28"/>
      <p:italic r:id="rId29"/>
      <p:boldItalic r:id="rId30"/>
    </p:embeddedFont>
    <p:embeddedFont>
      <p:font typeface="RR Pioneer Bold" panose="020B0803050201040103" pitchFamily="34" charset="0"/>
      <p:bold r:id="rId31"/>
    </p:embeddedFont>
    <p:embeddedFont>
      <p:font typeface="RR Pioneer Light Condensed" panose="020B0306050201060103" pitchFamily="34" charset="0"/>
      <p:regular r:id="rId32"/>
    </p:embeddedFont>
    <p:embeddedFont>
      <p:font typeface="RR Pioneer UltraLight Condensed" panose="020B0206030201060103" pitchFamily="34" charset="0"/>
      <p:regular r:id="rId33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A3A"/>
    <a:srgbClr val="EFEFF4"/>
    <a:srgbClr val="E6E6E6"/>
    <a:srgbClr val="C8C7CC"/>
    <a:srgbClr val="404040"/>
    <a:srgbClr val="52C0BE"/>
    <a:srgbClr val="2D7588"/>
    <a:srgbClr val="ED4391"/>
    <a:srgbClr val="8E40CF"/>
    <a:srgbClr val="4F9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 autoAdjust="0"/>
    <p:restoredTop sz="95111" autoAdjust="0"/>
  </p:normalViewPr>
  <p:slideViewPr>
    <p:cSldViewPr snapToGrid="0">
      <p:cViewPr varScale="1">
        <p:scale>
          <a:sx n="133" d="100"/>
          <a:sy n="133" d="100"/>
        </p:scale>
        <p:origin x="1134" y="96"/>
      </p:cViewPr>
      <p:guideLst>
        <p:guide pos="2449"/>
        <p:guide orient="horz" pos="1620"/>
      </p:guideLst>
    </p:cSldViewPr>
  </p:slideViewPr>
  <p:outlineViewPr>
    <p:cViewPr>
      <p:scale>
        <a:sx n="33" d="100"/>
        <a:sy n="33" d="100"/>
      </p:scale>
      <p:origin x="0" y="-28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notesViewPr>
    <p:cSldViewPr snapToGrid="0" showGuides="1">
      <p:cViewPr varScale="1">
        <p:scale>
          <a:sx n="76" d="100"/>
          <a:sy n="76" d="100"/>
        </p:scale>
        <p:origin x="275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FA10B9D1-6A67-4F21-8011-30CAA4C6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F0C97406-1CCB-4617-AA56-4A8880DBEAF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4" rIns="95709" bIns="478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5709" tIns="47854" rIns="95709" bIns="478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57B6AAE9-A8BC-48FD-92FA-80EC32FDA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2434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7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1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10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1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9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3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3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5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5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1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" y="1672590"/>
            <a:ext cx="719435" cy="1170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3E33-6628-408A-9DBE-9570A9D8D9A7}"/>
              </a:ext>
            </a:extLst>
          </p:cNvPr>
          <p:cNvSpPr/>
          <p:nvPr userDrawn="1"/>
        </p:nvSpPr>
        <p:spPr>
          <a:xfrm>
            <a:off x="0" y="0"/>
            <a:ext cx="12319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5923" y="1526105"/>
            <a:ext cx="531907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5923" y="2003435"/>
            <a:ext cx="5319077" cy="33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5923" y="2563670"/>
            <a:ext cx="5319077" cy="2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923" y="2782737"/>
            <a:ext cx="5319077" cy="349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88" y="3635375"/>
            <a:ext cx="5011737" cy="1508125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800" b="0" i="0"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800" b="0" i="0"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800" b="0" i="0"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8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bg2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38262-4B9C-7943-84BF-C087279D6E9C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813948"/>
            <a:ext cx="8139113" cy="956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5107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1BEFE-1E90-4BB3-9346-5176BD8884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3DCB37-4ED7-4852-8388-DD702887E0E4}"/>
              </a:ext>
            </a:extLst>
          </p:cNvPr>
          <p:cNvSpPr/>
          <p:nvPr userDrawn="1"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E4DF39C-8D4E-4913-BE88-ADA0E30ADAE7}"/>
              </a:ext>
            </a:extLst>
          </p:cNvPr>
          <p:cNvSpPr/>
          <p:nvPr userDrawn="1"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 userDrawn="1"/>
        </p:nvSpPr>
        <p:spPr>
          <a:xfrm>
            <a:off x="369314" y="4694634"/>
            <a:ext cx="2028134" cy="31545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 © 2021 Rolls-Royce</a:t>
            </a:r>
            <a:b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</a:br>
            <a:endParaRPr lang="en-GB" sz="750" dirty="0">
              <a:solidFill>
                <a:schemeClr val="bg2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23" r:id="rId2"/>
    <p:sldLayoutId id="2147483916" r:id="rId3"/>
    <p:sldLayoutId id="2147483955" r:id="rId4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774">
          <p15:clr>
            <a:srgbClr val="F26B43"/>
          </p15:clr>
        </p15:guide>
        <p15:guide id="3" pos="848">
          <p15:clr>
            <a:srgbClr val="F26B43"/>
          </p15:clr>
        </p15:guide>
        <p15:guide id="4" pos="1429">
          <p15:clr>
            <a:srgbClr val="F26B43"/>
          </p15:clr>
        </p15:guide>
        <p15:guide id="5" pos="1499">
          <p15:clr>
            <a:srgbClr val="F26B43"/>
          </p15:clr>
        </p15:guide>
        <p15:guide id="6" pos="2081">
          <p15:clr>
            <a:srgbClr val="F26B43"/>
          </p15:clr>
        </p15:guide>
        <p15:guide id="7" pos="2152">
          <p15:clr>
            <a:srgbClr val="F26B43"/>
          </p15:clr>
        </p15:guide>
        <p15:guide id="8" pos="2728">
          <p15:clr>
            <a:srgbClr val="F26B43"/>
          </p15:clr>
        </p15:guide>
        <p15:guide id="9" pos="2806">
          <p15:clr>
            <a:srgbClr val="F26B43"/>
          </p15:clr>
        </p15:guide>
        <p15:guide id="10" pos="3380">
          <p15:clr>
            <a:srgbClr val="F26B43"/>
          </p15:clr>
        </p15:guide>
        <p15:guide id="11" pos="3453">
          <p15:clr>
            <a:srgbClr val="F26B43"/>
          </p15:clr>
        </p15:guide>
        <p15:guide id="12" pos="4037">
          <p15:clr>
            <a:srgbClr val="F26B43"/>
          </p15:clr>
        </p15:guide>
        <p15:guide id="13" pos="4106">
          <p15:clr>
            <a:srgbClr val="F26B43"/>
          </p15:clr>
        </p15:guide>
        <p15:guide id="14" pos="4689">
          <p15:clr>
            <a:srgbClr val="F26B43"/>
          </p15:clr>
        </p15:guide>
        <p15:guide id="15" pos="4757">
          <p15:clr>
            <a:srgbClr val="F26B43"/>
          </p15:clr>
        </p15:guide>
        <p15:guide id="16" pos="5331">
          <p15:clr>
            <a:srgbClr val="F26B43"/>
          </p15:clr>
        </p15:guide>
        <p15:guide id="17" pos="5410">
          <p15:clr>
            <a:srgbClr val="F26B43"/>
          </p15:clr>
        </p15:guide>
        <p15:guide id="18" orient="horz" pos="146">
          <p15:clr>
            <a:srgbClr val="F26B43"/>
          </p15:clr>
        </p15:guide>
        <p15:guide id="19" orient="horz" pos="3003">
          <p15:clr>
            <a:srgbClr val="F26B43"/>
          </p15:clr>
        </p15:guide>
        <p15:guide id="20" orient="horz" pos="2550">
          <p15:clr>
            <a:srgbClr val="F26B43"/>
          </p15:clr>
        </p15:guide>
        <p15:guide id="21" orient="horz" pos="2051">
          <p15:clr>
            <a:srgbClr val="F26B43"/>
          </p15:clr>
        </p15:guide>
        <p15:guide id="22" orient="horz" pos="1590">
          <p15:clr>
            <a:srgbClr val="F26B43"/>
          </p15:clr>
        </p15:guide>
        <p15:guide id="23" orient="horz" pos="1098">
          <p15:clr>
            <a:srgbClr val="F26B43"/>
          </p15:clr>
        </p15:guide>
        <p15:guide id="24" orient="horz" pos="622">
          <p15:clr>
            <a:srgbClr val="F26B43"/>
          </p15:clr>
        </p15:guide>
        <p15:guide id="25" orient="horz" pos="2958">
          <p15:clr>
            <a:srgbClr val="F26B43"/>
          </p15:clr>
        </p15:guide>
        <p15:guide id="26" orient="horz" pos="3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8D398-DE94-F943-80C9-F27B544E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Mobile </a:t>
            </a:r>
            <a:r>
              <a:rPr lang="en-GB" dirty="0" err="1"/>
              <a:t>eReports</a:t>
            </a:r>
            <a:r>
              <a:rPr lang="en-GB" dirty="0"/>
              <a:t> v3.0.10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D7A1-7B29-6144-9417-0F6B5985A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Settings Overview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935923" y="2563670"/>
            <a:ext cx="5889578" cy="241929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defTabSz="1123248">
              <a:defRPr/>
            </a:pPr>
            <a:endParaRPr lang="en-GB" sz="900" b="1" dirty="0"/>
          </a:p>
          <a:p>
            <a:pPr defTabSz="1123248">
              <a:defRPr/>
            </a:pPr>
            <a:endParaRPr lang="en-GB" sz="900" b="1" dirty="0"/>
          </a:p>
          <a:p>
            <a:pPr defTabSz="1123248">
              <a:defRPr/>
            </a:pPr>
            <a:r>
              <a:rPr lang="en-GB" sz="900" b="1" dirty="0"/>
              <a:t>© 2021 Rolls-Royce plc and/or its subsidiaries</a:t>
            </a:r>
          </a:p>
          <a:p>
            <a:pPr defTabSz="1123248">
              <a:defRPr/>
            </a:pPr>
            <a:r>
              <a:rPr lang="en-GB" sz="900" dirty="0"/>
              <a:t>The information in this document is the property of Rolls-Royce plc and/or its subsidiaries and may not be copied or communicated to a third party, or used for any purpose other than that for which it is supplied without the express written consent of Rolls-Royce plc and/or its subsidiaries.</a:t>
            </a:r>
          </a:p>
          <a:p>
            <a:pPr defTabSz="1123248">
              <a:defRPr/>
            </a:pPr>
            <a:r>
              <a:rPr lang="en-GB" sz="900" dirty="0"/>
              <a:t>This information is given in good faith based upon the latest information available to Rolls-Royce plc and/or its subsidiaries, no warranty or representation is given concerning such information, which must not be taken as establishing any contractual or other commitment binding upon Rolls-Royce plc and/or its subsidiaries.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36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25" y="231249"/>
            <a:ext cx="5836835" cy="695484"/>
          </a:xfrm>
        </p:spPr>
        <p:txBody>
          <a:bodyPr/>
          <a:lstStyle/>
          <a:p>
            <a:r>
              <a:rPr lang="en-GB" dirty="0"/>
              <a:t>Setting PIN, Fingerprint </a:t>
            </a:r>
            <a:br>
              <a:rPr lang="en-GB" dirty="0"/>
            </a:br>
            <a:r>
              <a:rPr lang="en-GB" dirty="0"/>
              <a:t>or Face ID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352125" y="908277"/>
            <a:ext cx="2362115" cy="40147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sz="1600" dirty="0"/>
              <a:t>New user security options that can be set within User Security Settings</a:t>
            </a:r>
          </a:p>
          <a:p>
            <a:r>
              <a:rPr lang="en-NZ" sz="1600" dirty="0"/>
              <a:t>Change the Lock Application field from ‘Never’ to ‘When Mobile </a:t>
            </a:r>
            <a:r>
              <a:rPr lang="en-NZ" sz="1600" dirty="0" err="1"/>
              <a:t>eReports</a:t>
            </a:r>
            <a:r>
              <a:rPr lang="en-NZ" sz="1600" dirty="0"/>
              <a:t> restarts’</a:t>
            </a:r>
          </a:p>
          <a:p>
            <a:r>
              <a:rPr lang="en-NZ" sz="1600" dirty="0"/>
              <a:t>Enable the option for ‘Use your Fingerprint to unlock’ or ‘Use Face ID to unlock’</a:t>
            </a:r>
          </a:p>
          <a:p>
            <a:r>
              <a:rPr lang="en-NZ" sz="1600" dirty="0"/>
              <a:t>Select Save</a:t>
            </a:r>
          </a:p>
          <a:p>
            <a:pPr marL="0" indent="0">
              <a:buNone/>
            </a:pPr>
            <a:r>
              <a:rPr lang="en-NZ" sz="1000" dirty="0">
                <a:solidFill>
                  <a:schemeClr val="bg2"/>
                </a:solidFill>
              </a:rPr>
              <a:t>Note: Face ID or Fingerprint capability will depend on the device.</a:t>
            </a:r>
          </a:p>
          <a:p>
            <a:endParaRPr lang="en-NZ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7A9099-ADD1-450C-9C3C-E8D459B809C6}"/>
              </a:ext>
            </a:extLst>
          </p:cNvPr>
          <p:cNvGrpSpPr/>
          <p:nvPr/>
        </p:nvGrpSpPr>
        <p:grpSpPr>
          <a:xfrm>
            <a:off x="5054685" y="155993"/>
            <a:ext cx="1950455" cy="3420350"/>
            <a:chOff x="6360425" y="359170"/>
            <a:chExt cx="2393866" cy="42170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F8B5F0-41D9-4D1E-B9CF-21D9D7695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426" y="414462"/>
              <a:ext cx="2386291" cy="4161777"/>
            </a:xfrm>
            <a:prstGeom prst="rect">
              <a:avLst/>
            </a:prstGeom>
            <a:ln w="127000"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562717-D1FF-409E-B10C-05AFC731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0426" y="386816"/>
              <a:ext cx="2393865" cy="41617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68F97C-6512-44C9-A264-EA0AFE63C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0425" y="359170"/>
              <a:ext cx="2386291" cy="41894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2C7B20-BF4A-4ACB-85A9-DBED9F4548BA}"/>
                </a:ext>
              </a:extLst>
            </p:cNvPr>
            <p:cNvSpPr/>
            <p:nvPr/>
          </p:nvSpPr>
          <p:spPr>
            <a:xfrm>
              <a:off x="6420730" y="1371078"/>
              <a:ext cx="2265680" cy="4170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5F8B3A1-380D-4468-8A49-823A71340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34" y="1464903"/>
            <a:ext cx="1944283" cy="3375504"/>
          </a:xfrm>
          <a:prstGeom prst="rect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55E202-C860-4C70-9C0D-E285FEAB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63" y="1420057"/>
            <a:ext cx="1950454" cy="33755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F4DA234-C627-4C05-8684-FE5EC47A983C}"/>
              </a:ext>
            </a:extLst>
          </p:cNvPr>
          <p:cNvSpPr/>
          <p:nvPr/>
        </p:nvSpPr>
        <p:spPr>
          <a:xfrm>
            <a:off x="7011311" y="3429624"/>
            <a:ext cx="1846013" cy="338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3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86" y="674347"/>
            <a:ext cx="5836835" cy="695484"/>
          </a:xfrm>
        </p:spPr>
        <p:txBody>
          <a:bodyPr/>
          <a:lstStyle/>
          <a:p>
            <a:r>
              <a:rPr lang="en-GB" dirty="0"/>
              <a:t>Setting PIN, Fingerprint </a:t>
            </a:r>
            <a:br>
              <a:rPr lang="en-GB" dirty="0"/>
            </a:br>
            <a:r>
              <a:rPr lang="en-GB" dirty="0"/>
              <a:t>or Face ID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364886" y="1369831"/>
            <a:ext cx="2993486" cy="33838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dirty="0"/>
              <a:t>Once saved, the device will request a PIN and then confirmation of that PIN. This is personal to you and allows access should Face ID or Fingerprint recognition fail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78" y="362646"/>
            <a:ext cx="2484000" cy="4418208"/>
          </a:xfrm>
          <a:prstGeom prst="rect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D5300-2B03-49A1-8059-BDB0DD1A7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578" y="362646"/>
            <a:ext cx="2484000" cy="44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0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3" y="716257"/>
            <a:ext cx="5793047" cy="695484"/>
          </a:xfrm>
        </p:spPr>
        <p:txBody>
          <a:bodyPr/>
          <a:lstStyle/>
          <a:p>
            <a:r>
              <a:rPr lang="en-GB" dirty="0"/>
              <a:t>Setting Pin, Fingerprint </a:t>
            </a:r>
            <a:br>
              <a:rPr lang="en-GB" dirty="0"/>
            </a:br>
            <a:r>
              <a:rPr lang="en-GB" dirty="0"/>
              <a:t>or Face ID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311485" y="1380308"/>
            <a:ext cx="2393865" cy="3626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dirty="0"/>
              <a:t>When Face ID or Fingerprint recognition has been set, Mobile </a:t>
            </a:r>
            <a:r>
              <a:rPr lang="en-NZ" dirty="0" err="1"/>
              <a:t>eReports</a:t>
            </a:r>
            <a:r>
              <a:rPr lang="en-NZ" dirty="0"/>
              <a:t> v3.0.10 can be accessed</a:t>
            </a:r>
          </a:p>
          <a:p>
            <a:pPr marL="0" indent="0">
              <a:buNone/>
            </a:pPr>
            <a:r>
              <a:rPr lang="en-NZ" sz="1000" dirty="0">
                <a:solidFill>
                  <a:schemeClr val="bg2"/>
                </a:solidFill>
              </a:rPr>
              <a:t>Note - Example outlines the Fingerprint option</a:t>
            </a:r>
            <a:r>
              <a:rPr lang="en-NZ" sz="8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20" y="362646"/>
            <a:ext cx="2484000" cy="4418209"/>
          </a:xfrm>
          <a:prstGeom prst="rect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4CFBD-FE1B-4024-BB85-779060451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719" y="362645"/>
            <a:ext cx="2483999" cy="44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49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C1EAE7-BE87-0444-92A6-3D94B50C5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95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74963" y="982980"/>
            <a:ext cx="4371657" cy="967740"/>
          </a:xfrm>
        </p:spPr>
        <p:txBody>
          <a:bodyPr>
            <a:normAutofit fontScale="77500" lnSpcReduction="20000"/>
          </a:bodyPr>
          <a:lstStyle/>
          <a:p>
            <a:r>
              <a:rPr lang="en-GB" sz="4900" dirty="0"/>
              <a:t>Settings Overview</a:t>
            </a:r>
          </a:p>
          <a:p>
            <a:r>
              <a:rPr lang="en-GB" dirty="0"/>
              <a:t>New Functionality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9209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Mobile </a:t>
            </a:r>
            <a:r>
              <a:rPr lang="en-GB" sz="1800" dirty="0" err="1"/>
              <a:t>eReports</a:t>
            </a:r>
            <a:r>
              <a:rPr lang="en-GB" sz="1800" dirty="0"/>
              <a:t> v3.0.10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Mobile </a:t>
            </a:r>
            <a:r>
              <a:rPr lang="en-GB" dirty="0" err="1"/>
              <a:t>eReports</a:t>
            </a:r>
            <a:r>
              <a:rPr lang="en-GB" dirty="0"/>
              <a:t> v3.0.10.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971885" y="1480997"/>
            <a:ext cx="3358577" cy="34838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dirty="0"/>
              <a:t>The latest update to Mobile </a:t>
            </a:r>
            <a:r>
              <a:rPr lang="en-NZ" dirty="0" err="1"/>
              <a:t>eReports</a:t>
            </a:r>
            <a:r>
              <a:rPr lang="en-NZ" dirty="0"/>
              <a:t> is available from the Apple and Google Play stores from 19/01/2021</a:t>
            </a:r>
          </a:p>
          <a:p>
            <a:r>
              <a:rPr lang="en-NZ" dirty="0"/>
              <a:t>There is a new Home Page experience available</a:t>
            </a:r>
          </a:p>
          <a:p>
            <a:r>
              <a:rPr lang="en-NZ" dirty="0"/>
              <a:t>Unlock Mobile </a:t>
            </a:r>
            <a:r>
              <a:rPr lang="en-NZ" dirty="0" err="1"/>
              <a:t>eReports</a:t>
            </a:r>
            <a:r>
              <a:rPr lang="en-NZ" dirty="0"/>
              <a:t> with a PIN, or biometrics (Fingerprint or Face ID) if supported by the device</a:t>
            </a:r>
          </a:p>
          <a:p>
            <a:r>
              <a:rPr lang="en-NZ" dirty="0"/>
              <a:t>A full list of fixes can be viewed on the release notes for this version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268637"/>
            <a:ext cx="1549443" cy="2754565"/>
          </a:xfrm>
          <a:prstGeom prst="rect">
            <a:avLst/>
          </a:prstGeom>
          <a:ln w="6350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65" y="1754935"/>
            <a:ext cx="1432061" cy="3100891"/>
          </a:xfrm>
          <a:prstGeom prst="rect">
            <a:avLst/>
          </a:prstGeom>
          <a:ln w="6350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734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Log 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971885" y="1392691"/>
            <a:ext cx="239386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dirty="0"/>
              <a:t>Download Mobile </a:t>
            </a:r>
            <a:r>
              <a:rPr lang="en-NZ" dirty="0" err="1"/>
              <a:t>eReports</a:t>
            </a:r>
            <a:r>
              <a:rPr lang="en-NZ" dirty="0"/>
              <a:t> v3.0.10 from the relevant store</a:t>
            </a:r>
          </a:p>
          <a:p>
            <a:r>
              <a:rPr lang="en-NZ" dirty="0"/>
              <a:t>Log into the app using your SMS Solution Username and Password. You will be taken to the Home 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15" y="356862"/>
            <a:ext cx="2484000" cy="4418207"/>
          </a:xfrm>
          <a:prstGeom prst="rect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91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Log </a:t>
            </a:r>
            <a:r>
              <a:rPr lang="en-GB" dirty="0"/>
              <a:t>in – The </a:t>
            </a:r>
            <a:r>
              <a:rPr lang="en-GB" sz="1800" dirty="0"/>
              <a:t>Home </a:t>
            </a:r>
            <a:r>
              <a:rPr lang="en-GB" dirty="0"/>
              <a:t>Page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971885" y="1148141"/>
            <a:ext cx="2789995" cy="3780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NZ" dirty="0"/>
          </a:p>
          <a:p>
            <a:r>
              <a:rPr lang="en-NZ" dirty="0"/>
              <a:t>The Home Page will initially look the same </a:t>
            </a:r>
          </a:p>
          <a:p>
            <a:r>
              <a:rPr lang="en-NZ" dirty="0"/>
              <a:t>Select Settings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20" y="362646"/>
            <a:ext cx="2484000" cy="4418208"/>
          </a:xfrm>
          <a:prstGeom prst="rect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6008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366" y="314828"/>
            <a:ext cx="5836835" cy="695484"/>
          </a:xfrm>
        </p:spPr>
        <p:txBody>
          <a:bodyPr/>
          <a:lstStyle/>
          <a:p>
            <a:r>
              <a:rPr lang="en-GB" dirty="0"/>
              <a:t>Updated Settings Pages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2118" y="1483360"/>
            <a:ext cx="2055024" cy="26517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NZ" dirty="0"/>
              <a:t>The screenshots outline the settings available within Mobile </a:t>
            </a:r>
            <a:r>
              <a:rPr lang="en-NZ" dirty="0" err="1"/>
              <a:t>eReport</a:t>
            </a:r>
            <a:r>
              <a:rPr lang="en-NZ" dirty="0"/>
              <a:t> v3.0.10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1ACAC3-8502-4B73-93D8-EA489980B168}"/>
              </a:ext>
            </a:extLst>
          </p:cNvPr>
          <p:cNvGrpSpPr/>
          <p:nvPr/>
        </p:nvGrpSpPr>
        <p:grpSpPr>
          <a:xfrm>
            <a:off x="2644665" y="1971906"/>
            <a:ext cx="1663175" cy="2958233"/>
            <a:chOff x="6325955" y="780647"/>
            <a:chExt cx="1663175" cy="29582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955" y="780647"/>
              <a:ext cx="1663175" cy="2958233"/>
            </a:xfrm>
            <a:prstGeom prst="rect">
              <a:avLst/>
            </a:prstGeom>
            <a:ln w="127000"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5415BE-5390-467A-B26B-D2F90390B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955" y="780647"/>
              <a:ext cx="1663175" cy="29582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F31874-1E73-4BE9-B05F-42129EA46506}"/>
              </a:ext>
            </a:extLst>
          </p:cNvPr>
          <p:cNvGrpSpPr/>
          <p:nvPr/>
        </p:nvGrpSpPr>
        <p:grpSpPr>
          <a:xfrm>
            <a:off x="4785362" y="1975712"/>
            <a:ext cx="1663176" cy="2958234"/>
            <a:chOff x="7054101" y="1747865"/>
            <a:chExt cx="1663176" cy="29582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84739E-4436-459B-A14D-B4BC2220C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102" y="1747865"/>
              <a:ext cx="1663175" cy="2958233"/>
            </a:xfrm>
            <a:prstGeom prst="rect">
              <a:avLst/>
            </a:prstGeom>
            <a:ln w="127000"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FB7D24-D097-4416-AA79-35BA8F2E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101" y="1747865"/>
              <a:ext cx="1663175" cy="29582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6D8B5B-9DAE-45EE-838B-DDE81F2B2CB8}"/>
              </a:ext>
            </a:extLst>
          </p:cNvPr>
          <p:cNvGrpSpPr/>
          <p:nvPr/>
        </p:nvGrpSpPr>
        <p:grpSpPr>
          <a:xfrm>
            <a:off x="6926059" y="1950197"/>
            <a:ext cx="1686559" cy="2999826"/>
            <a:chOff x="6926059" y="1950197"/>
            <a:chExt cx="1686559" cy="29998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38F20F0-639C-4609-A7A0-349F69505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443" y="1971905"/>
              <a:ext cx="1663175" cy="2958233"/>
            </a:xfrm>
            <a:prstGeom prst="rect">
              <a:avLst/>
            </a:prstGeom>
            <a:ln w="127000"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69DF04-B007-400E-935F-E2658CBD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6059" y="1950197"/>
              <a:ext cx="1686559" cy="2999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31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25" y="664187"/>
            <a:ext cx="2841475" cy="695484"/>
          </a:xfrm>
        </p:spPr>
        <p:txBody>
          <a:bodyPr>
            <a:normAutofit/>
          </a:bodyPr>
          <a:lstStyle/>
          <a:p>
            <a:r>
              <a:rPr lang="en-GB" dirty="0"/>
              <a:t>Setting a Tiled Home </a:t>
            </a:r>
            <a:br>
              <a:rPr lang="en-GB" dirty="0"/>
            </a:br>
            <a:r>
              <a:rPr lang="en-GB" dirty="0"/>
              <a:t>Page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352125" y="1359671"/>
            <a:ext cx="2393865" cy="35507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dirty="0"/>
              <a:t>Select Home Screen Layout</a:t>
            </a:r>
          </a:p>
          <a:p>
            <a:r>
              <a:rPr lang="en-NZ" dirty="0"/>
              <a:t>Select ‘Tiled’ and then Done, then Save</a:t>
            </a:r>
          </a:p>
          <a:p>
            <a:r>
              <a:rPr lang="en-NZ" dirty="0"/>
              <a:t>If you select Back      the Home Page will set as the tiled option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4BF84-3632-4129-B2AD-8AAAE77DA014}"/>
              </a:ext>
            </a:extLst>
          </p:cNvPr>
          <p:cNvGrpSpPr/>
          <p:nvPr/>
        </p:nvGrpSpPr>
        <p:grpSpPr>
          <a:xfrm>
            <a:off x="7163895" y="1698695"/>
            <a:ext cx="1805713" cy="3211761"/>
            <a:chOff x="7163895" y="1698695"/>
            <a:chExt cx="1805713" cy="32117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895" y="1698695"/>
              <a:ext cx="1800000" cy="3201600"/>
            </a:xfrm>
            <a:prstGeom prst="rect">
              <a:avLst/>
            </a:prstGeom>
            <a:ln w="127000"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41489D-917A-445E-BED4-DE4183F84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3895" y="1698696"/>
              <a:ext cx="1805713" cy="32117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7EEC27-7073-4617-886C-1FB0646111C6}"/>
              </a:ext>
            </a:extLst>
          </p:cNvPr>
          <p:cNvGrpSpPr/>
          <p:nvPr/>
        </p:nvGrpSpPr>
        <p:grpSpPr>
          <a:xfrm>
            <a:off x="5031395" y="263152"/>
            <a:ext cx="1910080" cy="3201600"/>
            <a:chOff x="5031395" y="263152"/>
            <a:chExt cx="1910080" cy="320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435" y="263152"/>
              <a:ext cx="1800000" cy="3201600"/>
            </a:xfrm>
            <a:prstGeom prst="rect">
              <a:avLst/>
            </a:prstGeom>
            <a:ln w="127000"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141E26-C516-4C45-AF29-A6F6439D1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6435" y="263152"/>
              <a:ext cx="1800001" cy="32016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D90C77-2045-4CDF-8182-805EF61318B9}"/>
                </a:ext>
              </a:extLst>
            </p:cNvPr>
            <p:cNvSpPr/>
            <p:nvPr/>
          </p:nvSpPr>
          <p:spPr>
            <a:xfrm>
              <a:off x="5031395" y="1926402"/>
              <a:ext cx="1910080" cy="3238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Action Button: Go Back or Previous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BF6A1A1-4858-48C6-9A3A-38A29AA5F20D}"/>
              </a:ext>
            </a:extLst>
          </p:cNvPr>
          <p:cNvSpPr/>
          <p:nvPr/>
        </p:nvSpPr>
        <p:spPr>
          <a:xfrm>
            <a:off x="4190538" y="2406093"/>
            <a:ext cx="189136" cy="21336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8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25" y="908277"/>
            <a:ext cx="5836835" cy="695484"/>
          </a:xfrm>
        </p:spPr>
        <p:txBody>
          <a:bodyPr/>
          <a:lstStyle/>
          <a:p>
            <a:r>
              <a:rPr lang="en-GB" dirty="0"/>
              <a:t>Tiled Home Page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352125" y="1386114"/>
            <a:ext cx="2815590" cy="33695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dirty="0"/>
              <a:t>Draft, Outbox and Sent icons are now at the bottom of the Home Page </a:t>
            </a:r>
          </a:p>
          <a:p>
            <a:r>
              <a:rPr lang="en-NZ" dirty="0"/>
              <a:t>The New+ option at the bottom of the page is disabled with the Tile option as reports are created from the tiles.</a:t>
            </a:r>
          </a:p>
          <a:p>
            <a:r>
              <a:rPr lang="en-NZ" dirty="0"/>
              <a:t>Tile colours and icons are not configurable at this point but that functionality will be included in the next major release of the RR SMS Solution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AutoShape 2" descr="https://files.slack.com/files-pri/T2FGCJUMV-FQTJDTCA2/fi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5BF52-8957-440D-935B-0ACDB43B782F}"/>
              </a:ext>
            </a:extLst>
          </p:cNvPr>
          <p:cNvGrpSpPr/>
          <p:nvPr/>
        </p:nvGrpSpPr>
        <p:grpSpPr>
          <a:xfrm>
            <a:off x="5985335" y="672535"/>
            <a:ext cx="2393865" cy="4174985"/>
            <a:chOff x="7163895" y="1698695"/>
            <a:chExt cx="1805713" cy="32117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795FFC-C335-446F-BCB4-1D60F202E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895" y="1698695"/>
              <a:ext cx="1800000" cy="3201600"/>
            </a:xfrm>
            <a:prstGeom prst="rect">
              <a:avLst/>
            </a:prstGeom>
            <a:ln w="127000"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07F491-A8E6-4C9F-A1D1-BF224B852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3895" y="1698696"/>
              <a:ext cx="1805713" cy="321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01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315" y="856868"/>
            <a:ext cx="2603233" cy="695484"/>
          </a:xfrm>
        </p:spPr>
        <p:txBody>
          <a:bodyPr>
            <a:normAutofit/>
          </a:bodyPr>
          <a:lstStyle/>
          <a:p>
            <a:r>
              <a:rPr lang="en-GB" dirty="0"/>
              <a:t>Tiled Home Page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Settings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400401" y="1439286"/>
            <a:ext cx="2171599" cy="33117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dirty="0"/>
              <a:t>The Settings Menu has now been moved to the top left of the page and can be accessed by selecting     </a:t>
            </a:r>
          </a:p>
          <a:p>
            <a:pPr marL="0" indent="0">
              <a:buNone/>
            </a:pPr>
            <a:r>
              <a:rPr lang="en-NZ" dirty="0"/>
              <a:t>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AutoShape 2" descr="https://files.slack.com/files-pri/T2FGCJUMV-FQTJDTCA2/fi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7A6AFF-5F52-404F-A5B7-A5419AE8BDDB}"/>
              </a:ext>
            </a:extLst>
          </p:cNvPr>
          <p:cNvGrpSpPr/>
          <p:nvPr/>
        </p:nvGrpSpPr>
        <p:grpSpPr>
          <a:xfrm>
            <a:off x="5827832" y="1337379"/>
            <a:ext cx="1832130" cy="3526720"/>
            <a:chOff x="7163895" y="1698695"/>
            <a:chExt cx="1805713" cy="32117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D8AC12-1D3D-405D-A5A5-20899691D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895" y="1698695"/>
              <a:ext cx="1800000" cy="3201600"/>
            </a:xfrm>
            <a:prstGeom prst="rect">
              <a:avLst/>
            </a:prstGeom>
            <a:ln w="127000"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CD20F4-F14A-412E-9FA6-D857757C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3895" y="1698696"/>
              <a:ext cx="1805713" cy="321176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362355-BDE7-419A-B12B-AF51AF286565}"/>
              </a:ext>
            </a:extLst>
          </p:cNvPr>
          <p:cNvGrpSpPr/>
          <p:nvPr/>
        </p:nvGrpSpPr>
        <p:grpSpPr>
          <a:xfrm>
            <a:off x="7078700" y="356190"/>
            <a:ext cx="1786647" cy="3537875"/>
            <a:chOff x="6868866" y="484462"/>
            <a:chExt cx="1786647" cy="35378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8554A2-DC11-4D09-8E50-CC685E652622}"/>
                </a:ext>
              </a:extLst>
            </p:cNvPr>
            <p:cNvGrpSpPr/>
            <p:nvPr/>
          </p:nvGrpSpPr>
          <p:grpSpPr>
            <a:xfrm>
              <a:off x="6871064" y="495618"/>
              <a:ext cx="1754880" cy="3526719"/>
              <a:chOff x="6779624" y="406401"/>
              <a:chExt cx="1754880" cy="352671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EBBD376-366C-45C5-B814-14B8D0A4E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9624" y="406401"/>
                <a:ext cx="1749328" cy="3515562"/>
              </a:xfrm>
              <a:prstGeom prst="rect">
                <a:avLst/>
              </a:prstGeom>
              <a:ln w="127000">
                <a:solidFill>
                  <a:schemeClr val="bg1">
                    <a:lumMod val="95000"/>
                    <a:lumOff val="5000"/>
                  </a:schemeClr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0C5CA6B-3EE9-4FCE-9016-F28A47855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9624" y="406402"/>
                <a:ext cx="1754880" cy="3526718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F928AE-C173-4198-9EEF-788CD784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8866" y="484462"/>
              <a:ext cx="1786647" cy="351556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A6B6658-E6DF-46A7-835B-F9BD62216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520" y="2508885"/>
            <a:ext cx="2000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2159"/>
      </p:ext>
    </p:extLst>
  </p:cSld>
  <p:clrMapOvr>
    <a:masterClrMapping/>
  </p:clrMapOvr>
</p:sld>
</file>

<file path=ppt/theme/theme1.xml><?xml version="1.0" encoding="utf-8"?>
<a:theme xmlns:a="http://schemas.openxmlformats.org/drawingml/2006/main" name="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56daa8a-7b27-48ac-85d4-db65acb580b6" origin="userSelected">
  <element uid="49330798-7003-4e86-8332-af49f20564a6" value=""/>
  <element uid="ec6abd3b-c0d6-4fa7-a60a-349d0f822e3b" value=""/>
  <element uid="46fe2329-c02b-4495-b624-12a499d069e2" value=""/>
  <element uid="76cb6641-65c9-4928-b1aa-841d1b5bdb86" value=""/>
</sisl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ZkYWE4YS03YjI3LTQ4YWMtODVkNC1kYjY1YWNiNTgwYjYiIG9yaWdpbj0idXNlclNlbGVjdGVkIj48ZWxlbWVudCB1aWQ9IjQ5MzMwNzk4LTcwMDMtNGU4Ni04MzMyLWFmNDlmMjA1NjRhNiIgdmFsdWU9IiIgeG1sbnM9Imh0dHA6Ly93d3cuYm9sZG9uamFtZXMuY29tLzIwMDgvMDEvc2llL2ludGVybmFsL2xhYmVsIiAvPjxlbGVtZW50IHVpZD0iZWM2YWJkM2ItYzBkNi00ZmE3LWE2MGEtMzQ5ZDBmODIyZTNiIiB2YWx1ZT0iIiB4bWxucz0iaHR0cDovL3d3dy5ib2xkb25qYW1lcy5jb20vMjAwOC8wMS9zaWUvaW50ZXJuYWwvbGFiZWwiIC8+PGVsZW1lbnQgdWlkPSI0NmZlMjMyOS1jMDJiLTQ0OTUtYjYyNC0xMmE0OTlkMDY5ZTIiIHZhbHVlPSIiIHhtbG5zPSJodHRwOi8vd3d3LmJvbGRvbmphbWVzLmNvbS8yMDA4LzAxL3NpZS9pbnRlcm5hbC9sYWJlbCIgLz48ZWxlbWVudCB1aWQ9Ijc2Y2I2NjQxLTY1YzktNDkyOC1iMWFhLTg0MWQxYjViZGI4NiIgdmFsdWU9IiIgeG1sbnM9Imh0dHA6Ly93d3cuYm9sZG9uamFtZXMuY29tLzIwMDgvMDEvc2llL2ludGVybmFsL2xhYmVsIiAvPjwvc2lzbD48VXNlck5hbWU+UlJMT0NBTFx1NTUyNTQ3PC9Vc2VyTmFtZT48RGF0ZVRpbWU+MjAvMDEvMjAyMSAxMTo1NjoyOTwvRGF0ZVRpbWU+PExhYmVsU3RyaW5nPk5vbi1Db25maWRlbnRpYWwgLSBSb2xscy1Sb3ljZSBDb250ZW50IE9ubHkgLSBOb3QgU3ViamVjdCB0byBFeHBvcnQgQ29udHJvbCAgICAgPC9MYWJlbFN0cmluZz48L2l0ZW0+PC9sYWJlbEhpc3Rvcnk+</Value>
</WrappedLabelHistor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74D2A1BDF3B4594AA1C7D7398B37B" ma:contentTypeVersion="18" ma:contentTypeDescription="Create a new document." ma:contentTypeScope="" ma:versionID="89d5c0be2448c7aaa5048403247222f5">
  <xsd:schema xmlns:xsd="http://www.w3.org/2001/XMLSchema" xmlns:xs="http://www.w3.org/2001/XMLSchema" xmlns:p="http://schemas.microsoft.com/office/2006/metadata/properties" xmlns:ns2="11c8c642-193b-48c7-9edc-20b3d2187c43" xmlns:ns3="fe5800ef-4353-456f-9b4d-dfdd46ee8ccc" targetNamespace="http://schemas.microsoft.com/office/2006/metadata/properties" ma:root="true" ma:fieldsID="57730343a11763cb3dc3ed1f5653da1e" ns2:_="" ns3:_="">
    <xsd:import namespace="11c8c642-193b-48c7-9edc-20b3d2187c43"/>
    <xsd:import namespace="fe5800ef-4353-456f-9b4d-dfdd46ee8ccc"/>
    <xsd:element name="properties">
      <xsd:complexType>
        <xsd:sequence>
          <xsd:element name="documentManagement">
            <xsd:complexType>
              <xsd:all>
                <xsd:element ref="ns2:Module_x002f_Sub-product" minOccurs="0"/>
                <xsd:element ref="ns2:Document_x0020_level" minOccurs="0"/>
                <xsd:element ref="ns3:AQD_x0020_Version" minOccurs="0"/>
                <xsd:element ref="ns2:Document_x0020_Type" minOccurs="0"/>
                <xsd:element ref="ns2:Applies_x0020_to" minOccurs="0"/>
                <xsd:element ref="ns3:Created_x0020_for_x0020_version" minOccurs="0"/>
                <xsd:element ref="ns3:Archived" minOccurs="0"/>
                <xsd:element ref="ns3:Document_x0020_ID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8c642-193b-48c7-9edc-20b3d2187c43" elementFormDefault="qualified">
    <xsd:import namespace="http://schemas.microsoft.com/office/2006/documentManagement/types"/>
    <xsd:import namespace="http://schemas.microsoft.com/office/infopath/2007/PartnerControls"/>
    <xsd:element name="Module_x002f_Sub-product" ma:index="2" nillable="true" ma:displayName="Product/Module" ma:internalName="Module_x002F_Sub_x002d_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PI"/>
                    <xsd:enumeration value="App - Mobile eReports"/>
                    <xsd:enumeration value="App - Mobile Checklists"/>
                    <xsd:enumeration value="Analysis"/>
                    <xsd:enumeration value="ASAP"/>
                    <xsd:enumeration value="Audit"/>
                    <xsd:enumeration value="Compliance"/>
                    <xsd:enumeration value="Connect"/>
                    <xsd:enumeration value="Email Alerts"/>
                    <xsd:enumeration value="Exporter"/>
                    <xsd:enumeration value="FCA"/>
                    <xsd:enumeration value="Interface - Aerobytes"/>
                    <xsd:enumeration value="Interface - FDM"/>
                    <xsd:enumeration value="RARS"/>
                    <xsd:enumeration value="Risk"/>
                    <xsd:enumeration value="Safety"/>
                    <xsd:enumeration value="Scheduled Services"/>
                  </xsd:restriction>
                </xsd:simpleType>
              </xsd:element>
            </xsd:sequence>
          </xsd:extension>
        </xsd:complexContent>
      </xsd:complexType>
    </xsd:element>
    <xsd:element name="Document_x0020_level" ma:index="3" nillable="true" ma:displayName="Document Level" ma:format="Dropdown" ma:internalName="Document_x0020_level0">
      <xsd:simpleType>
        <xsd:restriction base="dms:Choice">
          <xsd:enumeration value="End-user"/>
          <xsd:enumeration value="Sales/Support"/>
          <xsd:enumeration value="Release Documentation"/>
          <xsd:enumeration value="Technical"/>
          <xsd:enumeration value="Training Material"/>
        </xsd:restriction>
      </xsd:simpleType>
    </xsd:element>
    <xsd:element name="Document_x0020_Type" ma:index="11" nillable="true" ma:displayName="Document Type" ma:format="Dropdown" ma:internalName="Document_x0020_Type0">
      <xsd:simpleType>
        <xsd:restriction base="dms:Choice">
          <xsd:enumeration value="Certificate"/>
          <xsd:enumeration value="Document Register"/>
          <xsd:enumeration value="Entity Relationship Diagram"/>
          <xsd:enumeration value="Handbook"/>
          <xsd:enumeration value="Installation/Configuration"/>
          <xsd:enumeration value="Installation Instructions"/>
          <xsd:enumeration value="Major Release Document"/>
          <xsd:enumeration value="Newsletter"/>
          <xsd:enumeration value="Overview"/>
          <xsd:enumeration value="PowerPoint"/>
          <xsd:enumeration value="Quick Reference Card"/>
          <xsd:enumeration value="Release Notes"/>
          <xsd:enumeration value="Software/Hardware Requirements"/>
          <xsd:enumeration value="Technical Overview"/>
          <xsd:enumeration value="Template"/>
          <xsd:enumeration value="Training"/>
          <xsd:enumeration value="User Manual"/>
        </xsd:restriction>
      </xsd:simpleType>
    </xsd:element>
    <xsd:element name="Applies_x0020_to" ma:index="12" nillable="true" ma:displayName="Applies to" ma:internalName="Appli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6.0.8"/>
                    <xsd:enumeration value="6.1.1"/>
                    <xsd:enumeration value="6.1.2"/>
                    <xsd:enumeration value="7.0"/>
                    <xsd:enumeration value="7.1"/>
                    <xsd:enumeration value="7.1.0.1"/>
                    <xsd:enumeration value="7.1.1"/>
                    <xsd:enumeration value="7.2.1"/>
                    <xsd:enumeration value="7.2.1.1-7.2.1.6"/>
                    <xsd:enumeration value="7.3"/>
                    <xsd:enumeration value="7.3.0.1-7.3.0.5"/>
                    <xsd:enumeration value="7.3.1"/>
                    <xsd:enumeration value="7.3.1.4-7.3.1.10"/>
                    <xsd:enumeration value="7.4"/>
                    <xsd:enumeration value="7.4.0.1-7.4.0.5"/>
                    <xsd:enumeration value="7.4.1"/>
                    <xsd:enumeration value="7.4.1.1"/>
                    <xsd:enumeration value="7.4.3"/>
                    <xsd:enumeration value="7.4.3.1-7.4.3.7"/>
                    <xsd:enumeration value="7.4.3.8"/>
                    <xsd:enumeration value="7.4.3.9"/>
                    <xsd:enumeration value="7.4.3.10-7.4.3.11"/>
                    <xsd:enumeration value="7.4.3.12"/>
                    <xsd:enumeration value="7.4.3.13"/>
                    <xsd:enumeration value="8.0"/>
                    <xsd:enumeration value="8.0.1"/>
                    <xsd:enumeration value="8.0.1.1"/>
                    <xsd:enumeration value="8.0.1.2"/>
                    <xsd:enumeration value="8.0.2"/>
                    <xsd:enumeration value="8.0.3"/>
                    <xsd:enumeration value="8.0.3.1"/>
                    <xsd:enumeration value="8.0.3.2"/>
                    <xsd:enumeration value="8.0.3.3"/>
                    <xsd:enumeration value="8.0.3.4"/>
                    <xsd:enumeration value="8.1"/>
                    <xsd:enumeration value="8.1.0.1"/>
                    <xsd:enumeration value="8.1.0.2"/>
                    <xsd:enumeration value="8.1.0.3"/>
                    <xsd:enumeration value="8.1.0.4"/>
                    <xsd:enumeration value="8.1.0.5"/>
                    <xsd:enumeration value="8.1.1"/>
                    <xsd:enumeration value="8.1.1.1"/>
                    <xsd:enumeration value="8.1.1.2"/>
                    <xsd:enumeration value="8.1.1.3"/>
                    <xsd:enumeration value="8.1.1.4"/>
                    <xsd:enumeration value="8.1.1.5"/>
                    <xsd:enumeration value="8.1.1.6"/>
                    <xsd:enumeration value="8.1.1.7"/>
                    <xsd:enumeration value="8.1.2"/>
                    <xsd:enumeration value="8.1.2.1"/>
                    <xsd:enumeration value="8.1.2.2"/>
                    <xsd:enumeration value="v2017.2"/>
                    <xsd:enumeration value="v2018.1"/>
                    <xsd:enumeration value="v2018.2"/>
                    <xsd:enumeration value="v2019.1"/>
                    <xsd:enumeration value="v2020.1"/>
                    <xsd:enumeration value="MER 3.0"/>
                    <xsd:enumeration value="MCL 1.2"/>
                  </xsd:restriction>
                </xsd:simpleType>
              </xsd:element>
            </xsd:sequence>
          </xsd:extension>
        </xsd:complexContent>
      </xsd:complex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800ef-4353-456f-9b4d-dfdd46ee8ccc" elementFormDefault="qualified">
    <xsd:import namespace="http://schemas.microsoft.com/office/2006/documentManagement/types"/>
    <xsd:import namespace="http://schemas.microsoft.com/office/infopath/2007/PartnerControls"/>
    <xsd:element name="AQD_x0020_Version" ma:index="4" nillable="true" ma:displayName="Product Version" ma:decimals="2" ma:internalName="AQD_x0020_Version" ma:percentage="FALSE">
      <xsd:simpleType>
        <xsd:restriction base="dms:Number"/>
      </xsd:simpleType>
    </xsd:element>
    <xsd:element name="Created_x0020_for_x0020_version" ma:index="13" nillable="true" ma:displayName="Created for version" ma:format="Dropdown" ma:internalName="Created_x0020_for_x0020_version">
      <xsd:simpleType>
        <xsd:restriction base="dms:Choice">
          <xsd:enumeration value="1.0"/>
          <xsd:enumeration value="1.1"/>
          <xsd:enumeration value="2.0"/>
          <xsd:enumeration value="2.2"/>
          <xsd:enumeration value="2.2.4"/>
          <xsd:enumeration value="2.3"/>
          <xsd:enumeration value="2.3.1"/>
          <xsd:enumeration value="2.4"/>
          <xsd:enumeration value="6.0.8"/>
          <xsd:enumeration value="6.1.1"/>
          <xsd:enumeration value="6.1.2a"/>
          <xsd:enumeration value="6.1.2b"/>
          <xsd:enumeration value="7.0"/>
          <xsd:enumeration value="7.1"/>
          <xsd:enumeration value="7.1.0.1"/>
          <xsd:enumeration value="7.1.1"/>
          <xsd:enumeration value="7.2.1"/>
          <xsd:enumeration value="7.2.1.6"/>
          <xsd:enumeration value="7.3"/>
          <xsd:enumeration value="7.3.0.1"/>
          <xsd:enumeration value="7.3.0.2"/>
          <xsd:enumeration value="7.3.0.5"/>
          <xsd:enumeration value="7.3.1"/>
          <xsd:enumeration value="7.3.1.10"/>
          <xsd:enumeration value="7.4"/>
          <xsd:enumeration value="7.4.0.5"/>
          <xsd:enumeration value="7.4.1"/>
          <xsd:enumeration value="7.4.1.1"/>
          <xsd:enumeration value="7.4.3"/>
          <xsd:enumeration value="7.4.3.8"/>
          <xsd:enumeration value="7.4.3.9"/>
          <xsd:enumeration value="7.4.3.10"/>
          <xsd:enumeration value="7.4.3.12"/>
          <xsd:enumeration value="7.4.3.13"/>
          <xsd:enumeration value="8.0/8.01"/>
          <xsd:enumeration value="8.0.1.1"/>
          <xsd:enumeration value="8.0.1.2"/>
          <xsd:enumeration value="8.0.2"/>
          <xsd:enumeration value="8.0.3"/>
          <xsd:enumeration value="8.0.3.1"/>
          <xsd:enumeration value="8.0.3.2"/>
          <xsd:enumeration value="8.0.3.3"/>
          <xsd:enumeration value="8.0.3.4"/>
          <xsd:enumeration value="8.1"/>
          <xsd:enumeration value="8.1.0.1"/>
          <xsd:enumeration value="8.1.0.2"/>
          <xsd:enumeration value="8.1.0.3"/>
          <xsd:enumeration value="8.1.0.4"/>
          <xsd:enumeration value="8.1.0.5"/>
          <xsd:enumeration value="8.1.1"/>
          <xsd:enumeration value="8.1.1.1"/>
          <xsd:enumeration value="8.1.1.2"/>
          <xsd:enumeration value="8.1.1.3"/>
          <xsd:enumeration value="8.1.1.4"/>
          <xsd:enumeration value="8.1.1.5"/>
          <xsd:enumeration value="8.1.1.6"/>
          <xsd:enumeration value="8.1.2"/>
          <xsd:enumeration value="8.1.2.1"/>
          <xsd:enumeration value="8.1.2.2"/>
          <xsd:enumeration value="v2017.2"/>
          <xsd:enumeration value="v2018.1"/>
          <xsd:enumeration value="v2018.2"/>
          <xsd:enumeration value="v2019.1"/>
          <xsd:enumeration value="v2020.1"/>
        </xsd:restriction>
      </xsd:simpleType>
    </xsd:element>
    <xsd:element name="Archived" ma:index="14" nillable="true" ma:displayName="Archived" ma:default="0" ma:internalName="Archived">
      <xsd:simpleType>
        <xsd:restriction base="dms:Boolean"/>
      </xsd:simpleType>
    </xsd:element>
    <xsd:element name="Document_x0020_ID" ma:index="15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ule_x002f_Sub-product xmlns="11c8c642-193b-48c7-9edc-20b3d2187c43">
      <Value>App - Mobile eReports</Value>
      <Value>Connect</Value>
    </Module_x002f_Sub-product>
    <Document_x0020_Type xmlns="11c8c642-193b-48c7-9edc-20b3d2187c43">Overview</Document_x0020_Type>
    <Document_x0020_level xmlns="11c8c642-193b-48c7-9edc-20b3d2187c43">Release Documentation</Document_x0020_level>
    <Applies_x0020_to xmlns="11c8c642-193b-48c7-9edc-20b3d2187c43">
      <Value>MER 3.0</Value>
    </Applies_x0020_to>
    <_dlc_DocId xmlns="11c8c642-193b-48c7-9edc-20b3d2187c43">RRNZ-444651888-954</_dlc_DocId>
    <_dlc_DocIdUrl xmlns="11c8c642-193b-48c7-9edc-20b3d2187c43">
      <Url>http://vm-ssgsps10.ssg.local/_layouts/DocIdRedir.aspx?ID=RRNZ-444651888-954</Url>
      <Description>RRNZ-444651888-954</Description>
    </_dlc_DocIdUrl>
    <Created_x0020_for_x0020_version xmlns="fe5800ef-4353-456f-9b4d-dfdd46ee8ccc" xsi:nil="true"/>
    <Archived xmlns="fe5800ef-4353-456f-9b4d-dfdd46ee8ccc">false</Archived>
    <Document_x0020_ID xmlns="fe5800ef-4353-456f-9b4d-dfdd46ee8ccc">RRNZ-1395612623-442</Document_x0020_ID>
    <AQD_x0020_Version xmlns="fe5800ef-4353-456f-9b4d-dfdd46ee8ccc">3</AQD_x0020_Version>
  </documentManagement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B5682-F825-47EE-8374-5D03B7A6B10D}"/>
</file>

<file path=customXml/itemProps2.xml><?xml version="1.0" encoding="utf-8"?>
<ds:datastoreItem xmlns:ds="http://schemas.openxmlformats.org/officeDocument/2006/customXml" ds:itemID="{0F2154FD-9399-4FFA-B782-9C0D8968876D}"/>
</file>

<file path=customXml/itemProps3.xml><?xml version="1.0" encoding="utf-8"?>
<ds:datastoreItem xmlns:ds="http://schemas.openxmlformats.org/officeDocument/2006/customXml" ds:itemID="{FCBC00B8-3FD8-4188-8A10-7D3B090013FB}"/>
</file>

<file path=customXml/itemProps4.xml><?xml version="1.0" encoding="utf-8"?>
<ds:datastoreItem xmlns:ds="http://schemas.openxmlformats.org/officeDocument/2006/customXml" ds:itemID="{A2F57152-600C-40B7-9B73-CF2A78D1E553}"/>
</file>

<file path=customXml/itemProps5.xml><?xml version="1.0" encoding="utf-8"?>
<ds:datastoreItem xmlns:ds="http://schemas.openxmlformats.org/officeDocument/2006/customXml" ds:itemID="{996D1FCA-8505-4506-B509-7A27886F3C79}"/>
</file>

<file path=customXml/itemProps6.xml><?xml version="1.0" encoding="utf-8"?>
<ds:datastoreItem xmlns:ds="http://schemas.openxmlformats.org/officeDocument/2006/customXml" ds:itemID="{1523D8F9-F1A2-4985-87F6-B9A79BF3289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</Words>
  <Application>Microsoft Office PowerPoint</Application>
  <PresentationFormat>On-screen Show (16:9)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Wingdings</vt:lpstr>
      <vt:lpstr>Arial</vt:lpstr>
      <vt:lpstr>RR Pioneer UltraLight Condensed</vt:lpstr>
      <vt:lpstr>RR Pioneer Bold</vt:lpstr>
      <vt:lpstr>RR Pioneer</vt:lpstr>
      <vt:lpstr>Calibri</vt:lpstr>
      <vt:lpstr>RR Pioneer Light Condensed</vt:lpstr>
      <vt:lpstr>RR</vt:lpstr>
      <vt:lpstr>PowerPoint Presentation</vt:lpstr>
      <vt:lpstr>PowerPoint Presentation</vt:lpstr>
      <vt:lpstr>Mobile eReports v3.0.10</vt:lpstr>
      <vt:lpstr>Log in</vt:lpstr>
      <vt:lpstr>Log in – The Home Page</vt:lpstr>
      <vt:lpstr>Updated Settings Pages</vt:lpstr>
      <vt:lpstr>Setting a Tiled Home  Page</vt:lpstr>
      <vt:lpstr>Tiled Home Page</vt:lpstr>
      <vt:lpstr>Tiled Home Page</vt:lpstr>
      <vt:lpstr>Setting PIN, Fingerprint  or Face ID</vt:lpstr>
      <vt:lpstr>Setting PIN, Fingerprint  or Face ID</vt:lpstr>
      <vt:lpstr>Setting Pin, Fingerprint  or Face ID</vt:lpstr>
      <vt:lpstr>PowerPoint Presentation</vt:lpstr>
    </vt:vector>
  </TitlesOfParts>
  <Manager>brand@Rolls-Royce.com</Manager>
  <Company>Rolls-Royce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eReports v3.0 Settings Overview</dc:title>
  <dc:creator>brand@Rolls-Royce.com</dc:creator>
  <cp:keywords>|1:Non-Conf|5:NonExpCont|6:NonGov|2:Rolls-Royce|</cp:keywords>
  <cp:lastModifiedBy>Cook, Shaun</cp:lastModifiedBy>
  <cp:revision>498</cp:revision>
  <cp:lastPrinted>2018-03-12T16:22:50Z</cp:lastPrinted>
  <dcterms:created xsi:type="dcterms:W3CDTF">2018-01-29T10:34:59Z</dcterms:created>
  <dcterms:modified xsi:type="dcterms:W3CDTF">2021-01-20T13:50:29Z</dcterms:modified>
  <cp:category>Template</cp:category>
  <cp:contentStatus>Font Embedded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0x01010073174D2A1BDF3B4594AA1C7D7398B37B</vt:lpwstr>
  </property>
  <property fmtid="{D5CDD505-2E9C-101B-9397-08002B2CF9AE}" pid="3" name="_dlc_DocIdItemGuid">
    <vt:lpwstr>6bc3bd1c-be77-4cea-b53f-ec2da925647b</vt:lpwstr>
  </property>
  <property fmtid="{D5CDD505-2E9C-101B-9397-08002B2CF9AE}" pid="4" name="docIndexRef">
    <vt:lpwstr>7ced8904-b2ea-40b5-ac9c-34b7f0316b22</vt:lpwstr>
  </property>
  <property fmtid="{D5CDD505-2E9C-101B-9397-08002B2CF9AE}" pid="5" name="bjSaver">
    <vt:lpwstr>d8eU5hpX4vAA1pzye1MvkE/KIapQ4kH7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policy="e56daa8a-7b27-48ac-85d4-db65acb580b6" origin="userSelected" xmlns="http://www.boldonj</vt:lpwstr>
  </property>
  <property fmtid="{D5CDD505-2E9C-101B-9397-08002B2CF9AE}" pid="7" name="bjDocumentLabelXML-0">
    <vt:lpwstr>ames.com/2008/01/sie/internal/label"&gt;&lt;element uid="49330798-7003-4e86-8332-af49f20564a6" value="" /&gt;&lt;element uid="ec6abd3b-c0d6-4fa7-a60a-349d0f822e3b" value="" /&gt;&lt;element uid="46fe2329-c02b-4495-b624-12a499d069e2" value="" /&gt;&lt;element uid="76cb6641-65c9-4</vt:lpwstr>
  </property>
  <property fmtid="{D5CDD505-2E9C-101B-9397-08002B2CF9AE}" pid="8" name="bjDocumentLabelXML-1">
    <vt:lpwstr>928-b1aa-841d1b5bdb86" value="" /&gt;&lt;/sisl&gt;</vt:lpwstr>
  </property>
  <property fmtid="{D5CDD505-2E9C-101B-9397-08002B2CF9AE}" pid="9" name="bjDocumentSecurityLabel">
    <vt:lpwstr>Non-Confidential - Rolls-Royce Content Only - Not Subject to Export Control     </vt:lpwstr>
  </property>
  <property fmtid="{D5CDD505-2E9C-101B-9397-08002B2CF9AE}" pid="10" name="GovSecClass">
    <vt:lpwstr>No_Classification</vt:lpwstr>
  </property>
  <property fmtid="{D5CDD505-2E9C-101B-9397-08002B2CF9AE}" pid="11" name="Ownership">
    <vt:lpwstr>Rolls-Royce_content_only</vt:lpwstr>
  </property>
  <property fmtid="{D5CDD505-2E9C-101B-9397-08002B2CF9AE}" pid="12" name="TCGovSecClass">
    <vt:lpwstr>No_Classification</vt:lpwstr>
  </property>
  <property fmtid="{D5CDD505-2E9C-101B-9397-08002B2CF9AE}" pid="13" name="BusinessSensitivity">
    <vt:lpwstr>Non-Confidential</vt:lpwstr>
  </property>
  <property fmtid="{D5CDD505-2E9C-101B-9397-08002B2CF9AE}" pid="14" name="ExportControlled">
    <vt:lpwstr>Not_Subject_to_Export_Control</vt:lpwstr>
  </property>
  <property fmtid="{D5CDD505-2E9C-101B-9397-08002B2CF9AE}" pid="15" name="bjLabelHistoryID">
    <vt:lpwstr>{0F2154FD-9399-4FFA-B782-9C0D8968876D}</vt:lpwstr>
  </property>
</Properties>
</file>