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904" r:id="rId5"/>
  </p:sldMasterIdLst>
  <p:notesMasterIdLst>
    <p:notesMasterId r:id="rId37"/>
  </p:notesMasterIdLst>
  <p:handoutMasterIdLst>
    <p:handoutMasterId r:id="rId38"/>
  </p:handoutMasterIdLst>
  <p:sldIdLst>
    <p:sldId id="385" r:id="rId6"/>
    <p:sldId id="411" r:id="rId7"/>
    <p:sldId id="310" r:id="rId8"/>
    <p:sldId id="389" r:id="rId9"/>
    <p:sldId id="390" r:id="rId10"/>
    <p:sldId id="259" r:id="rId11"/>
    <p:sldId id="387" r:id="rId12"/>
    <p:sldId id="420" r:id="rId13"/>
    <p:sldId id="391" r:id="rId14"/>
    <p:sldId id="393" r:id="rId15"/>
    <p:sldId id="394" r:id="rId16"/>
    <p:sldId id="395" r:id="rId17"/>
    <p:sldId id="392" r:id="rId18"/>
    <p:sldId id="397" r:id="rId19"/>
    <p:sldId id="413" r:id="rId20"/>
    <p:sldId id="398" r:id="rId21"/>
    <p:sldId id="399" r:id="rId22"/>
    <p:sldId id="418" r:id="rId23"/>
    <p:sldId id="412" r:id="rId24"/>
    <p:sldId id="400" r:id="rId25"/>
    <p:sldId id="402" r:id="rId26"/>
    <p:sldId id="414" r:id="rId27"/>
    <p:sldId id="401" r:id="rId28"/>
    <p:sldId id="404" r:id="rId29"/>
    <p:sldId id="415" r:id="rId30"/>
    <p:sldId id="416" r:id="rId31"/>
    <p:sldId id="417" r:id="rId32"/>
    <p:sldId id="405" r:id="rId33"/>
    <p:sldId id="419" r:id="rId34"/>
    <p:sldId id="406" r:id="rId35"/>
    <p:sldId id="351" r:id="rId36"/>
  </p:sldIdLst>
  <p:sldSz cx="9144000" cy="5143500" type="screen16x9"/>
  <p:notesSz cx="6805613" cy="9944100"/>
  <p:embeddedFontLst>
    <p:embeddedFont>
      <p:font typeface="Webdings" panose="05030102010509060703" pitchFamily="18" charset="2"/>
      <p:regular r:id="rId39"/>
    </p:embeddedFont>
    <p:embeddedFont>
      <p:font typeface="Calibri" panose="020F0502020204030204" pitchFamily="34" charset="0"/>
      <p:regular r:id="rId40"/>
      <p:bold r:id="rId41"/>
      <p:italic r:id="rId42"/>
      <p:boldItalic r:id="rId43"/>
    </p:embeddedFont>
    <p:embeddedFont>
      <p:font typeface="RR Pioneer Bold" panose="020B0604020202020204" charset="0"/>
      <p:bold r:id="rId44"/>
    </p:embeddedFont>
    <p:embeddedFont>
      <p:font typeface="RR Pioneer Light Condensed" panose="020B0604020202020204" charset="0"/>
      <p:regular r:id="rId45"/>
    </p:embeddedFont>
    <p:embeddedFont>
      <p:font typeface="RR Pioneer UltraLight Condensed" panose="020B0604020202020204" charset="0"/>
      <p:regular r:id="rId46"/>
    </p:embeddedFont>
    <p:embeddedFont>
      <p:font typeface="RR Pioneer" panose="020B0604020202020204" charset="0"/>
      <p:regular r:id="rId47"/>
      <p:bold r:id="rId48"/>
      <p:italic r:id="rId49"/>
      <p:boldItalic r:id="rId50"/>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2449"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A3A"/>
    <a:srgbClr val="EFEFF4"/>
    <a:srgbClr val="E6E6E6"/>
    <a:srgbClr val="C8C7CC"/>
    <a:srgbClr val="404040"/>
    <a:srgbClr val="52C0BE"/>
    <a:srgbClr val="2D7588"/>
    <a:srgbClr val="ED4391"/>
    <a:srgbClr val="8E40CF"/>
    <a:srgbClr val="4F97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1" autoAdjust="0"/>
    <p:restoredTop sz="95111" autoAdjust="0"/>
  </p:normalViewPr>
  <p:slideViewPr>
    <p:cSldViewPr snapToGrid="0">
      <p:cViewPr varScale="1">
        <p:scale>
          <a:sx n="121" d="100"/>
          <a:sy n="121" d="100"/>
        </p:scale>
        <p:origin x="132" y="90"/>
      </p:cViewPr>
      <p:guideLst>
        <p:guide pos="2449"/>
        <p:guide orient="horz" pos="1620"/>
      </p:guideLst>
    </p:cSldViewPr>
  </p:slideViewPr>
  <p:outlineViewPr>
    <p:cViewPr>
      <p:scale>
        <a:sx n="33" d="100"/>
        <a:sy n="33" d="100"/>
      </p:scale>
      <p:origin x="0" y="-28736"/>
    </p:cViewPr>
  </p:outlineViewPr>
  <p:notesTextViewPr>
    <p:cViewPr>
      <p:scale>
        <a:sx n="3" d="2"/>
        <a:sy n="3" d="2"/>
      </p:scale>
      <p:origin x="0" y="0"/>
    </p:cViewPr>
  </p:notesTextViewPr>
  <p:sorterViewPr>
    <p:cViewPr>
      <p:scale>
        <a:sx n="100" d="100"/>
        <a:sy n="100" d="100"/>
      </p:scale>
      <p:origin x="0" y="-4512"/>
    </p:cViewPr>
  </p:sorterViewPr>
  <p:notesViewPr>
    <p:cSldViewPr snapToGrid="0" showGuides="1">
      <p:cViewPr varScale="1">
        <p:scale>
          <a:sx n="76" d="100"/>
          <a:sy n="76" d="100"/>
        </p:scale>
        <p:origin x="2754" y="3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5.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5709" tIns="47854" rIns="95709" bIns="47854" rtlCol="0"/>
          <a:lstStyle>
            <a:lvl1pPr algn="l">
              <a:defRPr sz="1300"/>
            </a:lvl1pPr>
          </a:lstStyle>
          <a:p>
            <a:endParaRPr lang="en-GB"/>
          </a:p>
        </p:txBody>
      </p:sp>
      <p:sp>
        <p:nvSpPr>
          <p:cNvPr id="4" name="Footer Placeholder 3"/>
          <p:cNvSpPr>
            <a:spLocks noGrp="1"/>
          </p:cNvSpPr>
          <p:nvPr>
            <p:ph type="ftr" sz="quarter" idx="2"/>
          </p:nvPr>
        </p:nvSpPr>
        <p:spPr>
          <a:xfrm>
            <a:off x="0" y="9445170"/>
            <a:ext cx="2949099" cy="498931"/>
          </a:xfrm>
          <a:prstGeom prst="rect">
            <a:avLst/>
          </a:prstGeom>
        </p:spPr>
        <p:txBody>
          <a:bodyPr vert="horz" lIns="95709" tIns="47854" rIns="95709" bIns="47854" rtlCol="0" anchor="b"/>
          <a:lstStyle>
            <a:lvl1pPr algn="l">
              <a:defRPr sz="1300"/>
            </a:lvl1pPr>
          </a:lstStyle>
          <a:p>
            <a:endParaRPr lang="en-GB"/>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5709" tIns="47854" rIns="95709" bIns="47854" rtlCol="0" anchor="b"/>
          <a:lstStyle>
            <a:lvl1pPr algn="r">
              <a:defRPr sz="1300"/>
            </a:lvl1pPr>
          </a:lstStyle>
          <a:p>
            <a:fld id="{FA10B9D1-6A67-4F21-8011-30CAA4C67194}" type="slidenum">
              <a:rPr lang="en-GB" smtClean="0"/>
              <a:t>‹#›</a:t>
            </a:fld>
            <a:endParaRPr lang="en-GB"/>
          </a:p>
        </p:txBody>
      </p:sp>
    </p:spTree>
    <p:extLst>
      <p:ext uri="{BB962C8B-B14F-4D97-AF65-F5344CB8AC3E}">
        <p14:creationId xmlns:p14="http://schemas.microsoft.com/office/powerpoint/2010/main" val="53963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5709" tIns="47854" rIns="95709" bIns="47854" rtlCol="0"/>
          <a:lstStyle>
            <a:lvl1pPr algn="l">
              <a:defRPr sz="13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5709" tIns="47854" rIns="95709" bIns="47854" rtlCol="0"/>
          <a:lstStyle>
            <a:lvl1pPr algn="r">
              <a:defRPr sz="1300"/>
            </a:lvl1pPr>
          </a:lstStyle>
          <a:p>
            <a:fld id="{F0C97406-1CCB-4617-AA56-4A8880DBEAF0}" type="datetimeFigureOut">
              <a:rPr lang="en-GB" smtClean="0"/>
              <a:t>10/12/2019</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5709" tIns="47854" rIns="95709" bIns="47854" rtlCol="0" anchor="ctr"/>
          <a:lstStyle/>
          <a:p>
            <a:endParaRPr lang="en-GB"/>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5709" tIns="47854" rIns="95709" bIns="4785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5709" tIns="47854" rIns="95709" bIns="47854" rtlCol="0" anchor="b"/>
          <a:lstStyle>
            <a:lvl1pPr algn="l">
              <a:defRPr sz="13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5709" tIns="47854" rIns="95709" bIns="47854" rtlCol="0" anchor="b"/>
          <a:lstStyle>
            <a:lvl1pPr algn="r">
              <a:defRPr sz="1300"/>
            </a:lvl1pPr>
          </a:lstStyle>
          <a:p>
            <a:fld id="{57B6AAE9-A8BC-48FD-92FA-80EC32FDAD2D}" type="slidenum">
              <a:rPr lang="en-GB" smtClean="0"/>
              <a:t>‹#›</a:t>
            </a:fld>
            <a:endParaRPr lang="en-GB"/>
          </a:p>
        </p:txBody>
      </p:sp>
    </p:spTree>
    <p:extLst>
      <p:ext uri="{BB962C8B-B14F-4D97-AF65-F5344CB8AC3E}">
        <p14:creationId xmlns:p14="http://schemas.microsoft.com/office/powerpoint/2010/main" val="1963224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26</a:t>
            </a:fld>
            <a:endParaRPr lang="en-GB"/>
          </a:p>
        </p:txBody>
      </p:sp>
    </p:spTree>
    <p:extLst>
      <p:ext uri="{BB962C8B-B14F-4D97-AF65-F5344CB8AC3E}">
        <p14:creationId xmlns:p14="http://schemas.microsoft.com/office/powerpoint/2010/main" val="482326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28</a:t>
            </a:fld>
            <a:endParaRPr lang="en-GB"/>
          </a:p>
        </p:txBody>
      </p:sp>
    </p:spTree>
    <p:extLst>
      <p:ext uri="{BB962C8B-B14F-4D97-AF65-F5344CB8AC3E}">
        <p14:creationId xmlns:p14="http://schemas.microsoft.com/office/powerpoint/2010/main" val="48917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29</a:t>
            </a:fld>
            <a:endParaRPr lang="en-GB"/>
          </a:p>
        </p:txBody>
      </p:sp>
    </p:spTree>
    <p:extLst>
      <p:ext uri="{BB962C8B-B14F-4D97-AF65-F5344CB8AC3E}">
        <p14:creationId xmlns:p14="http://schemas.microsoft.com/office/powerpoint/2010/main" val="1941058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RR Titl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84" y="1672590"/>
            <a:ext cx="719435" cy="1170652"/>
          </a:xfrm>
          <a:prstGeom prst="rect">
            <a:avLst/>
          </a:prstGeom>
        </p:spPr>
      </p:pic>
      <p:sp>
        <p:nvSpPr>
          <p:cNvPr id="11" name="Rectangle 10">
            <a:extLst>
              <a:ext uri="{FF2B5EF4-FFF2-40B4-BE49-F238E27FC236}">
                <a16:creationId xmlns:a16="http://schemas.microsoft.com/office/drawing/2014/main" xmlns="" id="{04681208-DD42-455B-A86B-AAB9F9B60427}"/>
              </a:ext>
            </a:extLst>
          </p:cNvPr>
          <p:cNvSpPr/>
          <p:nvPr userDrawn="1"/>
        </p:nvSpPr>
        <p:spPr>
          <a:xfrm>
            <a:off x="2274898" y="0"/>
            <a:ext cx="686910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xmlns="" id="{36293E33-6628-408A-9DBE-9570A9D8D9A7}"/>
              </a:ext>
            </a:extLst>
          </p:cNvPr>
          <p:cNvSpPr/>
          <p:nvPr userDrawn="1"/>
        </p:nvSpPr>
        <p:spPr>
          <a:xfrm>
            <a:off x="0" y="0"/>
            <a:ext cx="1231900" cy="10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18">
            <a:extLst>
              <a:ext uri="{FF2B5EF4-FFF2-40B4-BE49-F238E27FC236}">
                <a16:creationId xmlns:a16="http://schemas.microsoft.com/office/drawing/2014/main" xmlns="" id="{AAEB490C-9F77-4B2B-895C-83B4F1D1AECE}"/>
              </a:ext>
            </a:extLst>
          </p:cNvPr>
          <p:cNvSpPr>
            <a:spLocks noGrp="1"/>
          </p:cNvSpPr>
          <p:nvPr>
            <p:ph type="body" sz="quarter" idx="10" hasCustomPrompt="1"/>
          </p:nvPr>
        </p:nvSpPr>
        <p:spPr>
          <a:xfrm>
            <a:off x="2935923" y="1526105"/>
            <a:ext cx="5319077" cy="518595"/>
          </a:xfrm>
          <a:prstGeom prst="rect">
            <a:avLst/>
          </a:prstGeom>
        </p:spPr>
        <p:txBody>
          <a:bodyPr/>
          <a:lstStyle>
            <a:lvl1pPr marL="0" indent="0">
              <a:buNone/>
              <a:defRPr sz="3200">
                <a:solidFill>
                  <a:schemeClr val="bg2"/>
                </a:solidFill>
                <a:latin typeface="RR Pioneer Bold" panose="020B0803050201040103" pitchFamily="34" charset="0"/>
              </a:defRPr>
            </a:lvl1pPr>
          </a:lstStyle>
          <a:p>
            <a:pPr lvl="0"/>
            <a:r>
              <a:rPr lang="en-US" dirty="0"/>
              <a:t>Standard presentation</a:t>
            </a:r>
            <a:endParaRPr lang="en-GB" dirty="0"/>
          </a:p>
        </p:txBody>
      </p:sp>
      <p:sp>
        <p:nvSpPr>
          <p:cNvPr id="21" name="Text Placeholder 18">
            <a:extLst>
              <a:ext uri="{FF2B5EF4-FFF2-40B4-BE49-F238E27FC236}">
                <a16:creationId xmlns:a16="http://schemas.microsoft.com/office/drawing/2014/main" xmlns="" id="{E3CE3681-E8B1-4106-9D5C-28AD774CA346}"/>
              </a:ext>
            </a:extLst>
          </p:cNvPr>
          <p:cNvSpPr>
            <a:spLocks noGrp="1"/>
          </p:cNvSpPr>
          <p:nvPr>
            <p:ph type="body" sz="quarter" idx="11" hasCustomPrompt="1"/>
          </p:nvPr>
        </p:nvSpPr>
        <p:spPr>
          <a:xfrm>
            <a:off x="2935923" y="2003435"/>
            <a:ext cx="5319077" cy="333366"/>
          </a:xfrm>
          <a:prstGeom prst="rect">
            <a:avLst/>
          </a:prstGeom>
        </p:spPr>
        <p:txBody>
          <a:bodyPr/>
          <a:lstStyle>
            <a:lvl1pPr marL="0" indent="0">
              <a:buNone/>
              <a:defRPr sz="2000">
                <a:solidFill>
                  <a:schemeClr val="tx2"/>
                </a:solidFill>
                <a:latin typeface="RR Pioneer" panose="020B0503050201040103" pitchFamily="34" charset="0"/>
                <a:cs typeface="Arial" panose="020B0604020202020204" pitchFamily="34" charset="0"/>
              </a:defRPr>
            </a:lvl1pPr>
          </a:lstStyle>
          <a:p>
            <a:pPr lvl="0"/>
            <a:r>
              <a:rPr lang="en-US" dirty="0"/>
              <a:t>Presentation sub-title</a:t>
            </a:r>
            <a:endParaRPr lang="en-GB" dirty="0"/>
          </a:p>
        </p:txBody>
      </p:sp>
      <p:sp>
        <p:nvSpPr>
          <p:cNvPr id="22" name="Text Placeholder 18">
            <a:extLst>
              <a:ext uri="{FF2B5EF4-FFF2-40B4-BE49-F238E27FC236}">
                <a16:creationId xmlns:a16="http://schemas.microsoft.com/office/drawing/2014/main" xmlns="" id="{9A983F41-D3FD-4E15-BD9F-EAE3A8037EFB}"/>
              </a:ext>
            </a:extLst>
          </p:cNvPr>
          <p:cNvSpPr>
            <a:spLocks noGrp="1"/>
          </p:cNvSpPr>
          <p:nvPr>
            <p:ph type="body" sz="quarter" idx="12" hasCustomPrompt="1"/>
          </p:nvPr>
        </p:nvSpPr>
        <p:spPr>
          <a:xfrm>
            <a:off x="2935923" y="2563670"/>
            <a:ext cx="5319077" cy="250461"/>
          </a:xfrm>
          <a:prstGeom prst="rect">
            <a:avLst/>
          </a:prstGeom>
        </p:spPr>
        <p:txBody>
          <a:bodyPr/>
          <a:lstStyle>
            <a:lvl1pPr marL="0" indent="0">
              <a:buNone/>
              <a:defRPr sz="1000">
                <a:solidFill>
                  <a:schemeClr val="bg1"/>
                </a:solidFill>
                <a:latin typeface="RR Pioneer" panose="020B0503050201040103" pitchFamily="34" charset="0"/>
              </a:defRPr>
            </a:lvl1pPr>
          </a:lstStyle>
          <a:p>
            <a:pPr lvl="0"/>
            <a:r>
              <a:rPr lang="en-US" dirty="0"/>
              <a:t>Author Name, Job Title</a:t>
            </a:r>
            <a:endParaRPr lang="en-GB" dirty="0"/>
          </a:p>
        </p:txBody>
      </p:sp>
      <p:sp>
        <p:nvSpPr>
          <p:cNvPr id="23" name="Text Placeholder 18">
            <a:extLst>
              <a:ext uri="{FF2B5EF4-FFF2-40B4-BE49-F238E27FC236}">
                <a16:creationId xmlns:a16="http://schemas.microsoft.com/office/drawing/2014/main" xmlns="" id="{F6D4537E-02BA-4044-A3E6-F6F14EA7127F}"/>
              </a:ext>
            </a:extLst>
          </p:cNvPr>
          <p:cNvSpPr>
            <a:spLocks noGrp="1"/>
          </p:cNvSpPr>
          <p:nvPr>
            <p:ph type="body" sz="quarter" idx="13" hasCustomPrompt="1"/>
          </p:nvPr>
        </p:nvSpPr>
        <p:spPr>
          <a:xfrm>
            <a:off x="2935923" y="2782737"/>
            <a:ext cx="5319077" cy="349593"/>
          </a:xfrm>
          <a:prstGeom prst="rect">
            <a:avLst/>
          </a:prstGeom>
        </p:spPr>
        <p:txBody>
          <a:bodyPr/>
          <a:lstStyle>
            <a:lvl1pPr marL="0" indent="0">
              <a:buNone/>
              <a:defRPr sz="1000">
                <a:solidFill>
                  <a:schemeClr val="bg1"/>
                </a:solidFill>
                <a:latin typeface="RR Pioneer" panose="020B0503050201040103" pitchFamily="34" charset="0"/>
              </a:defRPr>
            </a:lvl1pPr>
          </a:lstStyle>
          <a:p>
            <a:pPr lvl="0"/>
            <a:r>
              <a:rPr lang="en-US" dirty="0"/>
              <a:t>XX Month XXXX</a:t>
            </a:r>
          </a:p>
        </p:txBody>
      </p:sp>
      <p:sp>
        <p:nvSpPr>
          <p:cNvPr id="5" name="Text Placeholder 4">
            <a:extLst>
              <a:ext uri="{FF2B5EF4-FFF2-40B4-BE49-F238E27FC236}">
                <a16:creationId xmlns:a16="http://schemas.microsoft.com/office/drawing/2014/main" xmlns="" id="{40224BB6-6785-1746-83F2-7FF5D261DD36}"/>
              </a:ext>
            </a:extLst>
          </p:cNvPr>
          <p:cNvSpPr>
            <a:spLocks noGrp="1"/>
          </p:cNvSpPr>
          <p:nvPr>
            <p:ph type="body" sz="quarter" idx="16" hasCustomPrompt="1"/>
          </p:nvPr>
        </p:nvSpPr>
        <p:spPr>
          <a:xfrm>
            <a:off x="2935288" y="3635375"/>
            <a:ext cx="5011737" cy="1508125"/>
          </a:xfrm>
        </p:spPr>
        <p:txBody>
          <a:bodyPr>
            <a:normAutofit/>
          </a:bodyPr>
          <a:lstStyle>
            <a:lvl1pPr marL="0" indent="0">
              <a:buNone/>
              <a:defRPr sz="800" b="0" i="0">
                <a:solidFill>
                  <a:srgbClr val="666666"/>
                </a:solidFill>
                <a:latin typeface="RR Pioneer Light Condensed" panose="020B0306050201060103" pitchFamily="34" charset="0"/>
              </a:defRPr>
            </a:lvl1pPr>
            <a:lvl2pPr marL="342900" indent="0">
              <a:buNone/>
              <a:defRPr sz="800" b="0" i="0">
                <a:latin typeface="RR Pioneer Light Condensed" panose="020B0306050201060103" pitchFamily="34" charset="0"/>
              </a:defRPr>
            </a:lvl2pPr>
            <a:lvl3pPr marL="685800" indent="0">
              <a:buNone/>
              <a:defRPr sz="800" b="0" i="0">
                <a:latin typeface="RR Pioneer Light Condensed" panose="020B0306050201060103" pitchFamily="34" charset="0"/>
              </a:defRPr>
            </a:lvl3pPr>
            <a:lvl4pPr marL="1028700" indent="0">
              <a:buNone/>
              <a:defRPr sz="800" b="0" i="0">
                <a:latin typeface="RR Pioneer Light Condensed" panose="020B0306050201060103" pitchFamily="34" charset="0"/>
              </a:defRPr>
            </a:lvl4pPr>
            <a:lvl5pPr marL="1371600" indent="0">
              <a:buNone/>
              <a:defRPr sz="800" b="0" i="0">
                <a:latin typeface="RR Pioneer Light Condensed" panose="020B0306050201060103" pitchFamily="34" charset="0"/>
              </a:defRPr>
            </a:lvl5pPr>
          </a:lstStyle>
          <a:p>
            <a:pPr lvl="0"/>
            <a:r>
              <a:rPr lang="en-US" dirty="0"/>
              <a:t>Statement</a:t>
            </a:r>
            <a:endParaRPr lang="en-GB" dirty="0"/>
          </a:p>
        </p:txBody>
      </p:sp>
    </p:spTree>
    <p:extLst>
      <p:ext uri="{BB962C8B-B14F-4D97-AF65-F5344CB8AC3E}">
        <p14:creationId xmlns:p14="http://schemas.microsoft.com/office/powerpoint/2010/main" val="922475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7_RR Section 1">
    <p:bg>
      <p:bgPr>
        <a:solidFill>
          <a:schemeClr val="tx1"/>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xmlns="" id="{AAEB490C-9F77-4B2B-895C-83B4F1D1AECE}"/>
              </a:ext>
            </a:extLst>
          </p:cNvPr>
          <p:cNvSpPr>
            <a:spLocks noGrp="1"/>
          </p:cNvSpPr>
          <p:nvPr>
            <p:ph type="body" sz="quarter" idx="10" hasCustomPrompt="1"/>
          </p:nvPr>
        </p:nvSpPr>
        <p:spPr>
          <a:xfrm>
            <a:off x="2874963" y="982980"/>
            <a:ext cx="4371657" cy="518595"/>
          </a:xfrm>
          <a:prstGeom prst="rect">
            <a:avLst/>
          </a:prstGeom>
        </p:spPr>
        <p:txBody>
          <a:bodyPr/>
          <a:lstStyle>
            <a:lvl1pPr marL="0" indent="0">
              <a:buNone/>
              <a:defRPr sz="3200">
                <a:solidFill>
                  <a:schemeClr val="bg2"/>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a16="http://schemas.microsoft.com/office/drawing/2014/main" xmlns="" id="{E3CE3681-E8B1-4106-9D5C-28AD774CA346}"/>
              </a:ext>
            </a:extLst>
          </p:cNvPr>
          <p:cNvSpPr>
            <a:spLocks noGrp="1"/>
          </p:cNvSpPr>
          <p:nvPr>
            <p:ph type="body" sz="quarter" idx="11" hasCustomPrompt="1"/>
          </p:nvPr>
        </p:nvSpPr>
        <p:spPr>
          <a:xfrm>
            <a:off x="2874963" y="1460310"/>
            <a:ext cx="4371657" cy="1252410"/>
          </a:xfrm>
          <a:prstGeom prst="rect">
            <a:avLst/>
          </a:prstGeom>
        </p:spPr>
        <p:txBody>
          <a:bodyPr/>
          <a:lstStyle>
            <a:lvl1pPr marL="0" indent="0">
              <a:buNone/>
              <a:defRPr sz="1400">
                <a:solidFill>
                  <a:schemeClr val="bg2"/>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a16="http://schemas.microsoft.com/office/drawing/2014/main" xmlns=""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xmlns=""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8">
            <a:extLst>
              <a:ext uri="{FF2B5EF4-FFF2-40B4-BE49-F238E27FC236}">
                <a16:creationId xmlns:a16="http://schemas.microsoft.com/office/drawing/2014/main" xmlns="" id="{AAEB490C-9F77-4B2B-895C-83B4F1D1AECE}"/>
              </a:ext>
            </a:extLst>
          </p:cNvPr>
          <p:cNvSpPr>
            <a:spLocks noGrp="1"/>
          </p:cNvSpPr>
          <p:nvPr>
            <p:ph type="body" sz="quarter" idx="17" hasCustomPrompt="1"/>
          </p:nvPr>
        </p:nvSpPr>
        <p:spPr>
          <a:xfrm>
            <a:off x="970280" y="863590"/>
            <a:ext cx="1526540" cy="1656090"/>
          </a:xfrm>
          <a:prstGeom prst="rect">
            <a:avLst/>
          </a:prstGeom>
        </p:spPr>
        <p:txBody>
          <a:bodyPr/>
          <a:lstStyle>
            <a:lvl1pPr marL="0" indent="0" algn="r">
              <a:buNone/>
              <a:defRPr sz="11000">
                <a:solidFill>
                  <a:schemeClr val="bg2"/>
                </a:solidFill>
                <a:latin typeface="RR Pioneer UltraLight Condensed" panose="020B0206030201060103" pitchFamily="34" charset="0"/>
              </a:defRPr>
            </a:lvl1pPr>
          </a:lstStyle>
          <a:p>
            <a:pPr lvl="0"/>
            <a:r>
              <a:rPr lang="en-US" dirty="0"/>
              <a:t>01</a:t>
            </a:r>
            <a:endParaRPr lang="en-GB" dirty="0"/>
          </a:p>
        </p:txBody>
      </p:sp>
      <p:sp>
        <p:nvSpPr>
          <p:cNvPr id="9" name="TextBox 8"/>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spTree>
    <p:extLst>
      <p:ext uri="{BB962C8B-B14F-4D97-AF65-F5344CB8AC3E}">
        <p14:creationId xmlns:p14="http://schemas.microsoft.com/office/powerpoint/2010/main" val="364905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RR Tex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04681208-DD42-455B-A86B-AAB9F9B60427}"/>
              </a:ext>
            </a:extLst>
          </p:cNvPr>
          <p:cNvSpPr/>
          <p:nvPr userDrawn="1"/>
        </p:nvSpPr>
        <p:spPr>
          <a:xfrm>
            <a:off x="2274898" y="0"/>
            <a:ext cx="686910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7F79DFE6-CFA5-477C-AEC5-887EEF30C7EC}"/>
              </a:ext>
            </a:extLst>
          </p:cNvPr>
          <p:cNvSpPr>
            <a:spLocks noGrp="1"/>
          </p:cNvSpPr>
          <p:nvPr>
            <p:ph type="title" hasCustomPrompt="1"/>
          </p:nvPr>
        </p:nvSpPr>
        <p:spPr>
          <a:xfrm>
            <a:off x="2971885" y="950436"/>
            <a:ext cx="5836835" cy="695484"/>
          </a:xfrm>
          <a:prstGeom prst="rect">
            <a:avLst/>
          </a:prstGeom>
        </p:spPr>
        <p:txBody>
          <a:bodyPr lIns="0" tIns="0" rIns="0" bIns="0" anchor="t">
            <a:normAutofit/>
          </a:bodyPr>
          <a:lstStyle>
            <a:lvl1pPr marL="0" indent="0">
              <a:buNone/>
              <a:defRPr sz="1800">
                <a:solidFill>
                  <a:schemeClr val="bg2"/>
                </a:solidFill>
                <a:latin typeface="RR Pioneer Bold" panose="020B0803050201040103" pitchFamily="34" charset="0"/>
              </a:defRPr>
            </a:lvl1pPr>
          </a:lstStyle>
          <a:p>
            <a:r>
              <a:rPr lang="en-US" dirty="0"/>
              <a:t>Intro text</a:t>
            </a:r>
            <a:endParaRPr lang="en-GB" dirty="0"/>
          </a:p>
        </p:txBody>
      </p:sp>
      <p:sp>
        <p:nvSpPr>
          <p:cNvPr id="10" name="Text Placeholder 9">
            <a:extLst>
              <a:ext uri="{FF2B5EF4-FFF2-40B4-BE49-F238E27FC236}">
                <a16:creationId xmlns:a16="http://schemas.microsoft.com/office/drawing/2014/main" xmlns="" id="{3F8D25FF-12DE-403E-AF55-F46AC3934934}"/>
              </a:ext>
            </a:extLst>
          </p:cNvPr>
          <p:cNvSpPr>
            <a:spLocks noGrp="1"/>
          </p:cNvSpPr>
          <p:nvPr>
            <p:ph type="body" sz="quarter" idx="10" hasCustomPrompt="1"/>
          </p:nvPr>
        </p:nvSpPr>
        <p:spPr>
          <a:xfrm>
            <a:off x="225033" y="908277"/>
            <a:ext cx="1786647" cy="955675"/>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GB" sz="1500" kern="1200" dirty="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marL="0" lvl="0" indent="0" algn="l" defTabSz="685800" rtl="0" eaLnBrk="1" latinLnBrk="0" hangingPunct="1">
              <a:lnSpc>
                <a:spcPct val="90000"/>
              </a:lnSpc>
              <a:spcBef>
                <a:spcPts val="750"/>
              </a:spcBef>
              <a:buFont typeface="Arial" panose="020B0604020202020204" pitchFamily="34" charset="0"/>
              <a:buNone/>
            </a:pPr>
            <a:r>
              <a:rPr lang="en-US" dirty="0"/>
              <a:t>Text over one column</a:t>
            </a:r>
            <a:endParaRPr lang="en-GB" dirty="0"/>
          </a:p>
        </p:txBody>
      </p:sp>
      <p:sp>
        <p:nvSpPr>
          <p:cNvPr id="5" name="Text Placeholder 4">
            <a:extLst>
              <a:ext uri="{FF2B5EF4-FFF2-40B4-BE49-F238E27FC236}">
                <a16:creationId xmlns:a16="http://schemas.microsoft.com/office/drawing/2014/main" xmlns="" id="{AB3B9182-7B1B-4746-8146-EAC173E26B74}"/>
              </a:ext>
            </a:extLst>
          </p:cNvPr>
          <p:cNvSpPr>
            <a:spLocks noGrp="1"/>
          </p:cNvSpPr>
          <p:nvPr>
            <p:ph type="body" sz="quarter" idx="11"/>
          </p:nvPr>
        </p:nvSpPr>
        <p:spPr>
          <a:xfrm>
            <a:off x="2971885" y="1880816"/>
            <a:ext cx="5836835" cy="262572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a:extLst>
              <a:ext uri="{FF2B5EF4-FFF2-40B4-BE49-F238E27FC236}">
                <a16:creationId xmlns:a16="http://schemas.microsoft.com/office/drawing/2014/main" xmlns="" id="{26838262-4B9C-7943-84BF-C087279D6E9C}"/>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spTree>
    <p:extLst>
      <p:ext uri="{BB962C8B-B14F-4D97-AF65-F5344CB8AC3E}">
        <p14:creationId xmlns:p14="http://schemas.microsoft.com/office/powerpoint/2010/main" val="268742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RR Closing slid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5766" y="1666663"/>
            <a:ext cx="712469" cy="1159317"/>
          </a:xfrm>
          <a:prstGeom prst="rect">
            <a:avLst/>
          </a:prstGeom>
        </p:spPr>
      </p:pic>
      <p:sp>
        <p:nvSpPr>
          <p:cNvPr id="9" name="Text Placeholder 9">
            <a:extLst>
              <a:ext uri="{FF2B5EF4-FFF2-40B4-BE49-F238E27FC236}">
                <a16:creationId xmlns:a16="http://schemas.microsoft.com/office/drawing/2014/main" xmlns="" id="{E735F910-CDBF-4A01-BCD3-5B8645B710BF}"/>
              </a:ext>
            </a:extLst>
          </p:cNvPr>
          <p:cNvSpPr>
            <a:spLocks noGrp="1"/>
          </p:cNvSpPr>
          <p:nvPr>
            <p:ph type="body" sz="quarter" idx="18" hasCustomPrompt="1"/>
          </p:nvPr>
        </p:nvSpPr>
        <p:spPr>
          <a:xfrm>
            <a:off x="502444" y="3813948"/>
            <a:ext cx="8139113" cy="956490"/>
          </a:xfrm>
          <a:prstGeom prst="rect">
            <a:avLst/>
          </a:prstGeom>
        </p:spPr>
        <p:txBody>
          <a:bodyPr>
            <a:noAutofit/>
          </a:bodyPr>
          <a:lstStyle>
            <a:lvl1pPr marL="0" indent="0" algn="ctr" defTabSz="685800" rtl="0" eaLnBrk="1" latinLnBrk="0" hangingPunct="1">
              <a:lnSpc>
                <a:spcPct val="90000"/>
              </a:lnSpc>
              <a:buFont typeface="Arial" panose="020B0604020202020204" pitchFamily="34" charset="0"/>
              <a:buNone/>
              <a:defRPr lang="en-US" sz="1500" kern="1200" smtClean="0">
                <a:solidFill>
                  <a:schemeClr val="bg1"/>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Short copy</a:t>
            </a:r>
            <a:endParaRPr lang="en-GB" dirty="0"/>
          </a:p>
        </p:txBody>
      </p:sp>
    </p:spTree>
    <p:extLst>
      <p:ext uri="{BB962C8B-B14F-4D97-AF65-F5344CB8AC3E}">
        <p14:creationId xmlns:p14="http://schemas.microsoft.com/office/powerpoint/2010/main" val="3606510759"/>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831BEFE-1E90-4BB3-9346-5176BD8884C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4505" y="232410"/>
            <a:ext cx="320800" cy="522000"/>
          </a:xfrm>
          <a:prstGeom prst="rect">
            <a:avLst/>
          </a:prstGeom>
        </p:spPr>
      </p:pic>
      <p:sp>
        <p:nvSpPr>
          <p:cNvPr id="10" name="Freeform: Shape 9">
            <a:extLst>
              <a:ext uri="{FF2B5EF4-FFF2-40B4-BE49-F238E27FC236}">
                <a16:creationId xmlns:a16="http://schemas.microsoft.com/office/drawing/2014/main" xmlns="" id="{A43DCB37-4ED7-4852-8388-DD702887E0E4}"/>
              </a:ext>
            </a:extLst>
          </p:cNvPr>
          <p:cNvSpPr/>
          <p:nvPr userDrawn="1"/>
        </p:nvSpPr>
        <p:spPr>
          <a:xfrm>
            <a:off x="324505" y="4694634"/>
            <a:ext cx="46372" cy="290116"/>
          </a:xfrm>
          <a:custGeom>
            <a:avLst/>
            <a:gdLst>
              <a:gd name="connsiteX0" fmla="*/ 0 w 0"/>
              <a:gd name="connsiteY0" fmla="*/ 0 h 146050"/>
              <a:gd name="connsiteX1" fmla="*/ 0 w 0"/>
              <a:gd name="connsiteY1" fmla="*/ 146050 h 146050"/>
            </a:gdLst>
            <a:ahLst/>
            <a:cxnLst>
              <a:cxn ang="0">
                <a:pos x="connsiteX0" y="connsiteY0"/>
              </a:cxn>
              <a:cxn ang="0">
                <a:pos x="connsiteX1" y="connsiteY1"/>
              </a:cxn>
            </a:cxnLst>
            <a:rect l="l" t="t" r="r" b="b"/>
            <a:pathLst>
              <a:path h="146050">
                <a:moveTo>
                  <a:pt x="0" y="0"/>
                </a:moveTo>
                <a:lnTo>
                  <a:pt x="0" y="146050"/>
                </a:lnTo>
              </a:path>
            </a:pathLst>
          </a:cu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R Pioneer Light Condensed" panose="020B0306050201060103" pitchFamily="34" charset="0"/>
            </a:endParaRPr>
          </a:p>
        </p:txBody>
      </p:sp>
      <p:sp>
        <p:nvSpPr>
          <p:cNvPr id="12" name="Freeform 6">
            <a:extLst>
              <a:ext uri="{FF2B5EF4-FFF2-40B4-BE49-F238E27FC236}">
                <a16:creationId xmlns:a16="http://schemas.microsoft.com/office/drawing/2014/main" xmlns="" id="{FE4DF39C-8D4E-4913-BE88-ADA0E30ADAE7}"/>
              </a:ext>
            </a:extLst>
          </p:cNvPr>
          <p:cNvSpPr/>
          <p:nvPr userDrawn="1"/>
        </p:nvSpPr>
        <p:spPr>
          <a:xfrm flipH="1">
            <a:off x="121920" y="5224272"/>
            <a:ext cx="93473" cy="121920"/>
          </a:xfrm>
          <a:custGeom>
            <a:avLst/>
            <a:gdLst>
              <a:gd name="connsiteX0" fmla="*/ 0 w 0"/>
              <a:gd name="connsiteY0" fmla="*/ 132080 h 132080"/>
              <a:gd name="connsiteX1" fmla="*/ 0 w 0"/>
              <a:gd name="connsiteY1" fmla="*/ 0 h 132080"/>
            </a:gdLst>
            <a:ahLst/>
            <a:cxnLst>
              <a:cxn ang="0">
                <a:pos x="connsiteX0" y="connsiteY0"/>
              </a:cxn>
              <a:cxn ang="0">
                <a:pos x="connsiteX1" y="connsiteY1"/>
              </a:cxn>
            </a:cxnLst>
            <a:rect l="l" t="t" r="r" b="b"/>
            <a:pathLst>
              <a:path h="132080">
                <a:moveTo>
                  <a:pt x="0" y="132080"/>
                </a:moveTo>
                <a:lnTo>
                  <a:pt x="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itle 1">
            <a:extLst>
              <a:ext uri="{FF2B5EF4-FFF2-40B4-BE49-F238E27FC236}">
                <a16:creationId xmlns:a16="http://schemas.microsoft.com/office/drawing/2014/main" xmlns="" id="{61A14AB2-7011-4747-A9E9-F8C00567565B}"/>
              </a:ext>
            </a:extLst>
          </p:cNvPr>
          <p:cNvSpPr txBox="1">
            <a:spLocks/>
          </p:cNvSpPr>
          <p:nvPr userDrawn="1"/>
        </p:nvSpPr>
        <p:spPr>
          <a:xfrm>
            <a:off x="369314" y="4694634"/>
            <a:ext cx="2028134" cy="315456"/>
          </a:xfrm>
          <a:prstGeom prst="rect">
            <a:avLst/>
          </a:prstGeom>
        </p:spPr>
        <p:txBody>
          <a:bodyPr lIns="0" tIns="0" rIns="0" bIns="0" anchor="t"/>
          <a:lstStyle>
            <a:lvl1pPr algn="l" defTabSz="685800" rtl="0" eaLnBrk="1" latinLnBrk="0" hangingPunct="1">
              <a:lnSpc>
                <a:spcPct val="90000"/>
              </a:lnSpc>
              <a:spcBef>
                <a:spcPct val="0"/>
              </a:spcBef>
              <a:buNone/>
              <a:defRPr sz="1500" kern="1200">
                <a:solidFill>
                  <a:schemeClr val="tx2"/>
                </a:solidFill>
                <a:latin typeface="Arial" panose="020B0604020202020204" pitchFamily="34" charset="0"/>
                <a:ea typeface="+mj-ea"/>
                <a:cs typeface="Arial" panose="020B0604020202020204" pitchFamily="34" charset="0"/>
              </a:defRPr>
            </a:lvl1pPr>
          </a:lstStyle>
          <a:p>
            <a:pPr algn="l"/>
            <a:r>
              <a:rPr lang="en-GB" sz="750" dirty="0">
                <a:solidFill>
                  <a:schemeClr val="bg2"/>
                </a:solidFill>
                <a:latin typeface="RR Pioneer Light Condensed" panose="020B0306050201060103" pitchFamily="34" charset="0"/>
              </a:rPr>
              <a:t> © 2019 Rolls-Royce</a:t>
            </a:r>
            <a:br>
              <a:rPr lang="en-GB" sz="750" dirty="0">
                <a:solidFill>
                  <a:schemeClr val="bg2"/>
                </a:solidFill>
                <a:latin typeface="RR Pioneer Light Condensed" panose="020B0306050201060103" pitchFamily="34" charset="0"/>
              </a:rPr>
            </a:br>
            <a:endParaRPr lang="en-GB" sz="750" dirty="0">
              <a:solidFill>
                <a:schemeClr val="bg2"/>
              </a:solidFill>
              <a:latin typeface="RR Pioneer Light Condensed" panose="020B0306050201060103" pitchFamily="34" charset="0"/>
            </a:endParaRPr>
          </a:p>
        </p:txBody>
      </p:sp>
      <p:sp>
        <p:nvSpPr>
          <p:cNvPr id="3" name="Text Placeholder 2">
            <a:extLst>
              <a:ext uri="{FF2B5EF4-FFF2-40B4-BE49-F238E27FC236}">
                <a16:creationId xmlns:a16="http://schemas.microsoft.com/office/drawing/2014/main" xmlns="" id="{9B9B4B42-DD00-5044-84D5-F9B600142401}"/>
              </a:ext>
            </a:extLst>
          </p:cNvPr>
          <p:cNvSpPr>
            <a:spLocks noGrp="1"/>
          </p:cNvSpPr>
          <p:nvPr>
            <p:ph type="body" idx="1"/>
          </p:nvPr>
        </p:nvSpPr>
        <p:spPr>
          <a:xfrm>
            <a:off x="2587752" y="1370013"/>
            <a:ext cx="5927598" cy="31471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GB" dirty="0"/>
          </a:p>
          <a:p>
            <a:pPr lvl="0"/>
            <a:endParaRPr lang="en-GB" dirty="0"/>
          </a:p>
        </p:txBody>
      </p:sp>
      <p:sp>
        <p:nvSpPr>
          <p:cNvPr id="4" name="Title Placeholder 3">
            <a:extLst>
              <a:ext uri="{FF2B5EF4-FFF2-40B4-BE49-F238E27FC236}">
                <a16:creationId xmlns:a16="http://schemas.microsoft.com/office/drawing/2014/main" xmlns="" id="{648077B2-7371-1C4C-9D56-A07D6261B333}"/>
              </a:ext>
            </a:extLst>
          </p:cNvPr>
          <p:cNvSpPr>
            <a:spLocks noGrp="1"/>
          </p:cNvSpPr>
          <p:nvPr>
            <p:ph type="title"/>
          </p:nvPr>
        </p:nvSpPr>
        <p:spPr>
          <a:xfrm>
            <a:off x="2587752" y="274638"/>
            <a:ext cx="5927598" cy="993775"/>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710593650"/>
      </p:ext>
    </p:extLst>
  </p:cSld>
  <p:clrMap bg1="dk1" tx1="lt1" bg2="dk2" tx2="lt2" accent1="accent1" accent2="accent2" accent3="accent3" accent4="accent4" accent5="accent5" accent6="accent6" hlink="hlink" folHlink="folHlink"/>
  <p:sldLayoutIdLst>
    <p:sldLayoutId id="2147483918" r:id="rId1"/>
    <p:sldLayoutId id="2147483923" r:id="rId2"/>
    <p:sldLayoutId id="2147483916" r:id="rId3"/>
    <p:sldLayoutId id="2147483955" r:id="rId4"/>
  </p:sldLayoutIdLst>
  <p:txStyles>
    <p:titleStyle>
      <a:lvl1pPr marL="0" indent="0" algn="l" defTabSz="685800" rtl="0" eaLnBrk="1" latinLnBrk="0" hangingPunct="1">
        <a:lnSpc>
          <a:spcPct val="90000"/>
        </a:lnSpc>
        <a:spcBef>
          <a:spcPct val="0"/>
        </a:spcBef>
        <a:buFont typeface="+mj-lt"/>
        <a:buNone/>
        <a:defRPr sz="180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Clr>
          <a:schemeClr val="bg2"/>
        </a:buClr>
        <a:buFont typeface="Wingdings" pitchFamily="2" charset="2"/>
        <a:buChar char="§"/>
        <a:defRPr sz="15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itchFamily="2" charset="2"/>
        <a:buChar char="§"/>
        <a:defRPr sz="12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itchFamily="2" charset="2"/>
        <a:buChar char="§"/>
        <a:defRPr sz="12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itchFamily="2" charset="2"/>
        <a:buChar char="§"/>
        <a:defRPr sz="10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itchFamily="2" charset="2"/>
        <a:buChar char="§"/>
        <a:defRPr sz="10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userDrawn="1">
          <p15:clr>
            <a:srgbClr val="F26B43"/>
          </p15:clr>
        </p15:guide>
        <p15:guide id="2" pos="774" userDrawn="1">
          <p15:clr>
            <a:srgbClr val="F26B43"/>
          </p15:clr>
        </p15:guide>
        <p15:guide id="3" pos="848" userDrawn="1">
          <p15:clr>
            <a:srgbClr val="F26B43"/>
          </p15:clr>
        </p15:guide>
        <p15:guide id="4" pos="1429" userDrawn="1">
          <p15:clr>
            <a:srgbClr val="F26B43"/>
          </p15:clr>
        </p15:guide>
        <p15:guide id="5" pos="1499" userDrawn="1">
          <p15:clr>
            <a:srgbClr val="F26B43"/>
          </p15:clr>
        </p15:guide>
        <p15:guide id="6" pos="2081" userDrawn="1">
          <p15:clr>
            <a:srgbClr val="F26B43"/>
          </p15:clr>
        </p15:guide>
        <p15:guide id="7" pos="2152" userDrawn="1">
          <p15:clr>
            <a:srgbClr val="F26B43"/>
          </p15:clr>
        </p15:guide>
        <p15:guide id="8" pos="2728" userDrawn="1">
          <p15:clr>
            <a:srgbClr val="F26B43"/>
          </p15:clr>
        </p15:guide>
        <p15:guide id="9" pos="2806" userDrawn="1">
          <p15:clr>
            <a:srgbClr val="F26B43"/>
          </p15:clr>
        </p15:guide>
        <p15:guide id="10" pos="3380" userDrawn="1">
          <p15:clr>
            <a:srgbClr val="F26B43"/>
          </p15:clr>
        </p15:guide>
        <p15:guide id="11" pos="3453" userDrawn="1">
          <p15:clr>
            <a:srgbClr val="F26B43"/>
          </p15:clr>
        </p15:guide>
        <p15:guide id="12" pos="4037" userDrawn="1">
          <p15:clr>
            <a:srgbClr val="F26B43"/>
          </p15:clr>
        </p15:guide>
        <p15:guide id="13" pos="4106" userDrawn="1">
          <p15:clr>
            <a:srgbClr val="F26B43"/>
          </p15:clr>
        </p15:guide>
        <p15:guide id="14" pos="4689" userDrawn="1">
          <p15:clr>
            <a:srgbClr val="F26B43"/>
          </p15:clr>
        </p15:guide>
        <p15:guide id="15" pos="4757" userDrawn="1">
          <p15:clr>
            <a:srgbClr val="F26B43"/>
          </p15:clr>
        </p15:guide>
        <p15:guide id="16" pos="5331" userDrawn="1">
          <p15:clr>
            <a:srgbClr val="F26B43"/>
          </p15:clr>
        </p15:guide>
        <p15:guide id="17" pos="5410" userDrawn="1">
          <p15:clr>
            <a:srgbClr val="F26B43"/>
          </p15:clr>
        </p15:guide>
        <p15:guide id="18" orient="horz" pos="146" userDrawn="1">
          <p15:clr>
            <a:srgbClr val="F26B43"/>
          </p15:clr>
        </p15:guide>
        <p15:guide id="19" orient="horz" pos="3003" userDrawn="1">
          <p15:clr>
            <a:srgbClr val="F26B43"/>
          </p15:clr>
        </p15:guide>
        <p15:guide id="20" orient="horz" pos="2550" userDrawn="1">
          <p15:clr>
            <a:srgbClr val="F26B43"/>
          </p15:clr>
        </p15:guide>
        <p15:guide id="21" orient="horz" pos="2051" userDrawn="1">
          <p15:clr>
            <a:srgbClr val="F26B43"/>
          </p15:clr>
        </p15:guide>
        <p15:guide id="22" orient="horz" pos="1590" userDrawn="1">
          <p15:clr>
            <a:srgbClr val="F26B43"/>
          </p15:clr>
        </p15:guide>
        <p15:guide id="23" orient="horz" pos="1098" userDrawn="1">
          <p15:clr>
            <a:srgbClr val="F26B43"/>
          </p15:clr>
        </p15:guide>
        <p15:guide id="24" orient="horz" pos="622" userDrawn="1">
          <p15:clr>
            <a:srgbClr val="F26B43"/>
          </p15:clr>
        </p15:guide>
        <p15:guide id="25" orient="horz" pos="2958" userDrawn="1">
          <p15:clr>
            <a:srgbClr val="F26B43"/>
          </p15:clr>
        </p15:guide>
        <p15:guide id="26" orient="horz" pos="311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3.xml"/><Relationship Id="rId1" Type="http://schemas.openxmlformats.org/officeDocument/2006/relationships/themeOverride" Target="../theme/themeOverride4.xm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E18D398-DE94-F943-80C9-F27B544EB543}"/>
              </a:ext>
            </a:extLst>
          </p:cNvPr>
          <p:cNvSpPr>
            <a:spLocks noGrp="1"/>
          </p:cNvSpPr>
          <p:nvPr>
            <p:ph type="body" sz="quarter" idx="10"/>
          </p:nvPr>
        </p:nvSpPr>
        <p:spPr/>
        <p:txBody>
          <a:bodyPr>
            <a:normAutofit lnSpcReduction="10000"/>
          </a:bodyPr>
          <a:lstStyle/>
          <a:p>
            <a:r>
              <a:rPr lang="en-GB" dirty="0"/>
              <a:t>Mobile eReports v3</a:t>
            </a:r>
          </a:p>
        </p:txBody>
      </p:sp>
      <p:sp>
        <p:nvSpPr>
          <p:cNvPr id="3" name="Text Placeholder 2">
            <a:extLst>
              <a:ext uri="{FF2B5EF4-FFF2-40B4-BE49-F238E27FC236}">
                <a16:creationId xmlns:a16="http://schemas.microsoft.com/office/drawing/2014/main" xmlns="" id="{AE39D7A1-7B29-6144-9417-0F6B5985AAAD}"/>
              </a:ext>
            </a:extLst>
          </p:cNvPr>
          <p:cNvSpPr>
            <a:spLocks noGrp="1"/>
          </p:cNvSpPr>
          <p:nvPr>
            <p:ph type="body" sz="quarter" idx="11"/>
          </p:nvPr>
        </p:nvSpPr>
        <p:spPr/>
        <p:txBody>
          <a:bodyPr>
            <a:normAutofit fontScale="92500" lnSpcReduction="10000"/>
          </a:bodyPr>
          <a:lstStyle/>
          <a:p>
            <a:r>
              <a:rPr lang="en-GB" dirty="0"/>
              <a:t>Overview</a:t>
            </a:r>
          </a:p>
        </p:txBody>
      </p:sp>
      <p:sp>
        <p:nvSpPr>
          <p:cNvPr id="8" name="Text Placeholder 7"/>
          <p:cNvSpPr>
            <a:spLocks noGrp="1"/>
          </p:cNvSpPr>
          <p:nvPr>
            <p:ph type="body" sz="quarter" idx="12"/>
          </p:nvPr>
        </p:nvSpPr>
        <p:spPr>
          <a:xfrm>
            <a:off x="2935923" y="2563670"/>
            <a:ext cx="5889578" cy="2419296"/>
          </a:xfrm>
        </p:spPr>
        <p:txBody>
          <a:bodyPr>
            <a:normAutofit lnSpcReduction="10000"/>
          </a:bodyPr>
          <a:lstStyle/>
          <a:p>
            <a:pPr marL="171450" indent="-171450">
              <a:buFont typeface="Arial" panose="020B0604020202020204" pitchFamily="34" charset="0"/>
              <a:buChar char="•"/>
            </a:pPr>
            <a:r>
              <a:rPr lang="en-GB" sz="1400" b="1" dirty="0"/>
              <a:t>Document ID:</a:t>
            </a:r>
            <a:r>
              <a:rPr lang="en-GB" sz="1400" dirty="0"/>
              <a:t> </a:t>
            </a:r>
            <a:r>
              <a:rPr lang="en-NZ" sz="1400" dirty="0"/>
              <a:t>RRNZ-1395612623-442</a:t>
            </a:r>
          </a:p>
          <a:p>
            <a:pPr marL="171450" indent="-171450">
              <a:buFont typeface="Arial" panose="020B0604020202020204" pitchFamily="34" charset="0"/>
              <a:buChar char="•"/>
            </a:pPr>
            <a:r>
              <a:rPr lang="en-NZ" sz="1400" b="1" dirty="0"/>
              <a:t>Revision:</a:t>
            </a:r>
            <a:r>
              <a:rPr lang="en-NZ" sz="1400" dirty="0"/>
              <a:t> </a:t>
            </a:r>
            <a:r>
              <a:rPr lang="en-NZ" sz="1400" dirty="0" smtClean="0"/>
              <a:t>2</a:t>
            </a:r>
            <a:endParaRPr lang="en-NZ" sz="1400" dirty="0"/>
          </a:p>
          <a:p>
            <a:pPr marL="171450" indent="-171450">
              <a:buFont typeface="Arial" panose="020B0604020202020204" pitchFamily="34" charset="0"/>
              <a:buChar char="•"/>
            </a:pPr>
            <a:endParaRPr lang="en-NZ" dirty="0"/>
          </a:p>
          <a:p>
            <a:pPr defTabSz="1123248">
              <a:defRPr/>
            </a:pPr>
            <a:endParaRPr lang="en-GB" sz="900" b="1" dirty="0"/>
          </a:p>
          <a:p>
            <a:pPr defTabSz="1123248">
              <a:defRPr/>
            </a:pPr>
            <a:endParaRPr lang="en-GB" sz="900" b="1" dirty="0"/>
          </a:p>
          <a:p>
            <a:pPr defTabSz="1123248">
              <a:defRPr/>
            </a:pPr>
            <a:r>
              <a:rPr lang="en-GB" sz="900" b="1" dirty="0"/>
              <a:t>© 2019 Rolls-Royce plc and/or its subsidiaries</a:t>
            </a:r>
          </a:p>
          <a:p>
            <a:pPr defTabSz="1123248">
              <a:defRPr/>
            </a:pPr>
            <a:r>
              <a:rPr lang="en-GB" sz="900" dirty="0"/>
              <a:t>The information in this document is the property of Rolls-Royce plc and/or its subsidiaries and may not be copied or communicated to a third party, or used for any purpose other than that for which it is supplied without the express written consent of Rolls-Royce plc and/or its subsidiaries.</a:t>
            </a:r>
          </a:p>
          <a:p>
            <a:pPr defTabSz="1123248">
              <a:defRPr/>
            </a:pPr>
            <a:r>
              <a:rPr lang="en-GB" sz="900" dirty="0"/>
              <a:t>This information is given in good faith based upon the latest information available to Rolls-Royce plc and/or its subsidiaries, no warranty or representation is given concerning such information, which must not be taken as establishing any contractual or other commitment binding upon Rolls-Royce plc and/or its subsidiaries.</a:t>
            </a:r>
          </a:p>
          <a:p>
            <a:endParaRPr lang="en-GB" dirty="0"/>
          </a:p>
        </p:txBody>
      </p:sp>
    </p:spTree>
    <p:extLst>
      <p:ext uri="{BB962C8B-B14F-4D97-AF65-F5344CB8AC3E}">
        <p14:creationId xmlns:p14="http://schemas.microsoft.com/office/powerpoint/2010/main" val="1906365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Right Arrow 6"/>
          <p:cNvSpPr/>
          <p:nvPr/>
        </p:nvSpPr>
        <p:spPr>
          <a:xfrm>
            <a:off x="5814874" y="3618579"/>
            <a:ext cx="1448949" cy="258459"/>
          </a:xfrm>
          <a:prstGeom prst="leftRightArrow">
            <a:avLst/>
          </a:prstGeom>
          <a:solidFill>
            <a:schemeClr val="tx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bg2"/>
                </a:solidFill>
              </a:rPr>
              <a:t>Connect Service</a:t>
            </a:r>
          </a:p>
        </p:txBody>
      </p:sp>
      <p:sp>
        <p:nvSpPr>
          <p:cNvPr id="2" name="Title 1"/>
          <p:cNvSpPr>
            <a:spLocks noGrp="1"/>
          </p:cNvSpPr>
          <p:nvPr>
            <p:ph type="title"/>
          </p:nvPr>
        </p:nvSpPr>
        <p:spPr/>
        <p:txBody>
          <a:bodyPr/>
          <a:lstStyle/>
          <a:p>
            <a:r>
              <a:rPr lang="en-GB" sz="1800" dirty="0"/>
              <a:t>Reference data</a:t>
            </a:r>
          </a:p>
        </p:txBody>
      </p:sp>
      <p:sp>
        <p:nvSpPr>
          <p:cNvPr id="3" name="Content Placeholder 2"/>
          <p:cNvSpPr>
            <a:spLocks noGrp="1"/>
          </p:cNvSpPr>
          <p:nvPr>
            <p:ph idx="4294967295"/>
          </p:nvPr>
        </p:nvSpPr>
        <p:spPr>
          <a:xfrm>
            <a:off x="2971885" y="1436897"/>
            <a:ext cx="5836835" cy="2616608"/>
          </a:xfrm>
          <a:prstGeom prst="rect">
            <a:avLst/>
          </a:prstGeom>
        </p:spPr>
        <p:txBody>
          <a:bodyPr>
            <a:normAutofit/>
          </a:bodyPr>
          <a:lstStyle/>
          <a:p>
            <a:r>
              <a:rPr lang="en-NZ" dirty="0"/>
              <a:t>When the application is running and the mobile device is connected to the network, it takes an up-to-date copy of reference data (look-up values, Event Descriptors, Location Codes etc.) using the </a:t>
            </a:r>
            <a:r>
              <a:rPr lang="en-NZ" b="1" dirty="0"/>
              <a:t>Connect</a:t>
            </a:r>
            <a:r>
              <a:rPr lang="en-NZ" dirty="0"/>
              <a:t> </a:t>
            </a:r>
            <a:r>
              <a:rPr lang="en-NZ" b="1" dirty="0"/>
              <a:t>Service</a:t>
            </a:r>
            <a:r>
              <a:rPr lang="en-NZ" dirty="0"/>
              <a:t>.</a:t>
            </a:r>
          </a:p>
          <a:p>
            <a:r>
              <a:rPr lang="en-NZ" dirty="0"/>
              <a:t>After the initial copy, only updates to the reference data are synchronised.</a:t>
            </a:r>
          </a:p>
        </p:txBody>
      </p:sp>
      <p:sp>
        <p:nvSpPr>
          <p:cNvPr id="4" name="Text Placeholder 3"/>
          <p:cNvSpPr>
            <a:spLocks noGrp="1"/>
          </p:cNvSpPr>
          <p:nvPr>
            <p:ph type="body" sz="quarter" idx="10"/>
          </p:nvPr>
        </p:nvSpPr>
        <p:spPr/>
        <p:txBody>
          <a:bodyPr/>
          <a:lstStyle/>
          <a:p>
            <a:r>
              <a:rPr lang="en-GB" dirty="0"/>
              <a:t>How it works</a:t>
            </a:r>
          </a:p>
        </p:txBody>
      </p:sp>
      <p:grpSp>
        <p:nvGrpSpPr>
          <p:cNvPr id="6" name="Group 5"/>
          <p:cNvGrpSpPr/>
          <p:nvPr/>
        </p:nvGrpSpPr>
        <p:grpSpPr>
          <a:xfrm>
            <a:off x="7306635" y="3090947"/>
            <a:ext cx="949970" cy="1185565"/>
            <a:chOff x="6461987" y="3386435"/>
            <a:chExt cx="949970" cy="1185565"/>
          </a:xfrm>
        </p:grpSpPr>
        <p:sp>
          <p:nvSpPr>
            <p:cNvPr id="16" name="Flowchart: Magnetic Disk 15"/>
            <p:cNvSpPr/>
            <p:nvPr/>
          </p:nvSpPr>
          <p:spPr>
            <a:xfrm>
              <a:off x="6461987" y="3386435"/>
              <a:ext cx="949970" cy="1185565"/>
            </a:xfrm>
            <a:prstGeom prst="flowChartMagneticDisk">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600" dirty="0"/>
                <a:t>RR SMS Database</a:t>
              </a:r>
            </a:p>
          </p:txBody>
        </p:sp>
        <p:pic>
          <p:nvPicPr>
            <p:cNvPr id="17" name="Picture 16">
              <a:extLst>
                <a:ext uri="{FF2B5EF4-FFF2-40B4-BE49-F238E27FC236}">
                  <a16:creationId xmlns:a16="http://schemas.microsoft.com/office/drawing/2014/main" xmlns="" id="{610AE5A4-5139-4038-9858-83E95B7FC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8270" y="4172526"/>
              <a:ext cx="217403" cy="353754"/>
            </a:xfrm>
            <a:prstGeom prst="rect">
              <a:avLst/>
            </a:prstGeom>
          </p:spPr>
        </p:pic>
      </p:gr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056" y="2883792"/>
            <a:ext cx="917406" cy="1986491"/>
          </a:xfrm>
          <a:prstGeom prst="rect">
            <a:avLst/>
          </a:prstGeom>
          <a:ln w="63500">
            <a:solidFill>
              <a:schemeClr val="bg1">
                <a:lumMod val="95000"/>
                <a:lumOff val="5000"/>
              </a:schemeClr>
            </a:solidFill>
          </a:ln>
        </p:spPr>
      </p:pic>
    </p:spTree>
    <p:extLst>
      <p:ext uri="{BB962C8B-B14F-4D97-AF65-F5344CB8AC3E}">
        <p14:creationId xmlns:p14="http://schemas.microsoft.com/office/powerpoint/2010/main" val="175336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a:t>
            </a:r>
            <a:r>
              <a:rPr lang="en-GB" sz="1800" dirty="0"/>
              <a:t> data</a:t>
            </a:r>
          </a:p>
        </p:txBody>
      </p:sp>
      <p:sp>
        <p:nvSpPr>
          <p:cNvPr id="3" name="Content Placeholder 2"/>
          <p:cNvSpPr>
            <a:spLocks noGrp="1"/>
          </p:cNvSpPr>
          <p:nvPr>
            <p:ph idx="4294967295"/>
          </p:nvPr>
        </p:nvSpPr>
        <p:spPr>
          <a:xfrm>
            <a:off x="2971884" y="1410537"/>
            <a:ext cx="5836835" cy="2616608"/>
          </a:xfrm>
          <a:prstGeom prst="rect">
            <a:avLst/>
          </a:prstGeom>
        </p:spPr>
        <p:txBody>
          <a:bodyPr>
            <a:normAutofit/>
          </a:bodyPr>
          <a:lstStyle/>
          <a:p>
            <a:r>
              <a:rPr lang="en-GB" dirty="0"/>
              <a:t>Even when the device is not connected to the network, you can create eReports by using this copy of the reference data. The eReports are stored in a local database on the device.</a:t>
            </a:r>
          </a:p>
        </p:txBody>
      </p:sp>
      <p:sp>
        <p:nvSpPr>
          <p:cNvPr id="4" name="Text Placeholder 3"/>
          <p:cNvSpPr>
            <a:spLocks noGrp="1"/>
          </p:cNvSpPr>
          <p:nvPr>
            <p:ph type="body" sz="quarter" idx="10"/>
          </p:nvPr>
        </p:nvSpPr>
        <p:spPr/>
        <p:txBody>
          <a:bodyPr/>
          <a:lstStyle/>
          <a:p>
            <a:r>
              <a:rPr lang="en-GB" dirty="0"/>
              <a:t>How it works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108" y="2197659"/>
            <a:ext cx="1251000" cy="2708833"/>
          </a:xfrm>
          <a:prstGeom prst="rect">
            <a:avLst/>
          </a:prstGeom>
          <a:ln w="63500">
            <a:solidFill>
              <a:schemeClr val="bg1">
                <a:lumMod val="95000"/>
                <a:lumOff val="5000"/>
              </a:schemeClr>
            </a:solidFill>
          </a:ln>
        </p:spPr>
      </p:pic>
      <p:sp>
        <p:nvSpPr>
          <p:cNvPr id="5" name="Flowchart: Magnetic Disk 4"/>
          <p:cNvSpPr/>
          <p:nvPr/>
        </p:nvSpPr>
        <p:spPr>
          <a:xfrm>
            <a:off x="5680166" y="2327590"/>
            <a:ext cx="761452" cy="899898"/>
          </a:xfrm>
          <a:prstGeom prst="flowChartMagneticDisk">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600" dirty="0"/>
              <a:t>Local Data</a:t>
            </a:r>
          </a:p>
        </p:txBody>
      </p:sp>
      <p:sp>
        <p:nvSpPr>
          <p:cNvPr id="11" name="Right Arrow 10"/>
          <p:cNvSpPr/>
          <p:nvPr/>
        </p:nvSpPr>
        <p:spPr>
          <a:xfrm>
            <a:off x="6499192" y="2590944"/>
            <a:ext cx="673366" cy="235974"/>
          </a:xfrm>
          <a:prstGeom prst="rightArrow">
            <a:avLst/>
          </a:prstGeom>
          <a:solidFill>
            <a:schemeClr val="tx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ight Arrow 5"/>
          <p:cNvSpPr/>
          <p:nvPr/>
        </p:nvSpPr>
        <p:spPr>
          <a:xfrm>
            <a:off x="5010086" y="2590944"/>
            <a:ext cx="651244" cy="235974"/>
          </a:xfrm>
          <a:prstGeom prst="rightArrow">
            <a:avLst/>
          </a:prstGeom>
          <a:solidFill>
            <a:schemeClr val="tx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0096" y="2197659"/>
            <a:ext cx="1251001" cy="2708833"/>
          </a:xfrm>
          <a:prstGeom prst="rect">
            <a:avLst/>
          </a:prstGeom>
          <a:ln w="63500">
            <a:solidFill>
              <a:schemeClr val="bg1">
                <a:lumMod val="95000"/>
                <a:lumOff val="5000"/>
              </a:schemeClr>
            </a:solidFill>
          </a:ln>
        </p:spPr>
      </p:pic>
      <p:sp>
        <p:nvSpPr>
          <p:cNvPr id="14" name="Rounded Rectangle 13"/>
          <p:cNvSpPr/>
          <p:nvPr/>
        </p:nvSpPr>
        <p:spPr>
          <a:xfrm>
            <a:off x="7240155" y="2525681"/>
            <a:ext cx="1326467" cy="34548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ounded Rectangle 11"/>
          <p:cNvSpPr/>
          <p:nvPr/>
        </p:nvSpPr>
        <p:spPr>
          <a:xfrm>
            <a:off x="3680096" y="4619157"/>
            <a:ext cx="573155" cy="1740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76636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Right Arrow 6"/>
          <p:cNvSpPr/>
          <p:nvPr/>
        </p:nvSpPr>
        <p:spPr>
          <a:xfrm>
            <a:off x="4377744" y="3591525"/>
            <a:ext cx="2612019" cy="270602"/>
          </a:xfrm>
          <a:prstGeom prst="leftRightArrow">
            <a:avLst/>
          </a:prstGeom>
          <a:solidFill>
            <a:schemeClr val="tx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bg2"/>
                </a:solidFill>
              </a:rPr>
              <a:t>Connect Service</a:t>
            </a:r>
          </a:p>
        </p:txBody>
      </p:sp>
      <p:sp>
        <p:nvSpPr>
          <p:cNvPr id="2" name="Title 1"/>
          <p:cNvSpPr>
            <a:spLocks noGrp="1"/>
          </p:cNvSpPr>
          <p:nvPr>
            <p:ph type="title"/>
          </p:nvPr>
        </p:nvSpPr>
        <p:spPr/>
        <p:txBody>
          <a:bodyPr/>
          <a:lstStyle/>
          <a:p>
            <a:r>
              <a:rPr lang="en-GB" sz="1800" dirty="0"/>
              <a:t>Synchronise</a:t>
            </a:r>
            <a:r>
              <a:rPr lang="en-GB" dirty="0"/>
              <a:t> data</a:t>
            </a:r>
            <a:endParaRPr lang="en-GB" sz="1800" dirty="0"/>
          </a:p>
        </p:txBody>
      </p:sp>
      <p:sp>
        <p:nvSpPr>
          <p:cNvPr id="3" name="Content Placeholder 2"/>
          <p:cNvSpPr>
            <a:spLocks noGrp="1"/>
          </p:cNvSpPr>
          <p:nvPr>
            <p:ph idx="4294967295"/>
          </p:nvPr>
        </p:nvSpPr>
        <p:spPr>
          <a:xfrm>
            <a:off x="2971884" y="1394011"/>
            <a:ext cx="5836835" cy="2918090"/>
          </a:xfrm>
          <a:prstGeom prst="rect">
            <a:avLst/>
          </a:prstGeom>
        </p:spPr>
        <p:txBody>
          <a:bodyPr>
            <a:normAutofit/>
          </a:bodyPr>
          <a:lstStyle/>
          <a:p>
            <a:r>
              <a:rPr lang="en-GB" sz="1600" dirty="0"/>
              <a:t>The next time the device is connected to the network and MER3 is running, any eReports on the device are automatically uploaded (“synchronised”) to the RR SMS database via the </a:t>
            </a:r>
            <a:r>
              <a:rPr lang="en-GB" sz="1600" b="1" dirty="0"/>
              <a:t>Connect Service</a:t>
            </a:r>
            <a:r>
              <a:rPr lang="en-GB" sz="1600" dirty="0"/>
              <a:t>.</a:t>
            </a:r>
          </a:p>
          <a:p>
            <a:r>
              <a:rPr lang="en-GB" sz="1600" dirty="0"/>
              <a:t>Any updates to previously submitted eReports are downloaded so you can track their progress and respond to returned eReports if necessary.</a:t>
            </a:r>
          </a:p>
          <a:p>
            <a:endParaRPr lang="en-GB" sz="1600" dirty="0"/>
          </a:p>
        </p:txBody>
      </p:sp>
      <p:sp>
        <p:nvSpPr>
          <p:cNvPr id="4" name="Text Placeholder 3"/>
          <p:cNvSpPr>
            <a:spLocks noGrp="1"/>
          </p:cNvSpPr>
          <p:nvPr>
            <p:ph type="body" sz="quarter" idx="10"/>
          </p:nvPr>
        </p:nvSpPr>
        <p:spPr/>
        <p:txBody>
          <a:bodyPr/>
          <a:lstStyle/>
          <a:p>
            <a:r>
              <a:rPr lang="en-GB" dirty="0"/>
              <a:t>How it works</a:t>
            </a:r>
          </a:p>
        </p:txBody>
      </p:sp>
      <p:sp>
        <p:nvSpPr>
          <p:cNvPr id="5" name="Flowchart: Magnetic Disk 4"/>
          <p:cNvSpPr/>
          <p:nvPr/>
        </p:nvSpPr>
        <p:spPr>
          <a:xfrm>
            <a:off x="3750058" y="3367597"/>
            <a:ext cx="547635" cy="718457"/>
          </a:xfrm>
          <a:prstGeom prst="flowChartMagneticDisk">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600" dirty="0"/>
              <a:t>Local Data</a:t>
            </a:r>
          </a:p>
        </p:txBody>
      </p:sp>
      <p:grpSp>
        <p:nvGrpSpPr>
          <p:cNvPr id="6" name="Group 5"/>
          <p:cNvGrpSpPr/>
          <p:nvPr/>
        </p:nvGrpSpPr>
        <p:grpSpPr>
          <a:xfrm>
            <a:off x="7069814" y="3134044"/>
            <a:ext cx="949970" cy="1185565"/>
            <a:chOff x="5732586" y="3386435"/>
            <a:chExt cx="949970" cy="1185565"/>
          </a:xfrm>
        </p:grpSpPr>
        <p:sp>
          <p:nvSpPr>
            <p:cNvPr id="16" name="Flowchart: Magnetic Disk 15"/>
            <p:cNvSpPr/>
            <p:nvPr/>
          </p:nvSpPr>
          <p:spPr>
            <a:xfrm>
              <a:off x="5732586" y="3386435"/>
              <a:ext cx="949970" cy="1185565"/>
            </a:xfrm>
            <a:prstGeom prst="flowChartMagneticDisk">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600" dirty="0"/>
                <a:t>RR SMS Database</a:t>
              </a:r>
            </a:p>
          </p:txBody>
        </p:sp>
        <p:pic>
          <p:nvPicPr>
            <p:cNvPr id="17" name="Picture 16">
              <a:extLst>
                <a:ext uri="{FF2B5EF4-FFF2-40B4-BE49-F238E27FC236}">
                  <a16:creationId xmlns:a16="http://schemas.microsoft.com/office/drawing/2014/main" xmlns="" id="{610AE5A4-5139-4038-9858-83E95B7FC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8869" y="4172526"/>
              <a:ext cx="217403" cy="353754"/>
            </a:xfrm>
            <a:prstGeom prst="rect">
              <a:avLst/>
            </a:prstGeom>
          </p:spPr>
        </p:pic>
      </p:grpSp>
    </p:spTree>
    <p:extLst>
      <p:ext uri="{BB962C8B-B14F-4D97-AF65-F5344CB8AC3E}">
        <p14:creationId xmlns:p14="http://schemas.microsoft.com/office/powerpoint/2010/main" val="43326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accel="2000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2000" fill="hold"/>
                                        <p:tgtEl>
                                          <p:spTgt spid="5"/>
                                        </p:tgtEl>
                                        <p:attrNameLst>
                                          <p:attrName>ppt_x</p:attrName>
                                        </p:attrNameLst>
                                      </p:cBhvr>
                                      <p:tavLst>
                                        <p:tav tm="0">
                                          <p:val>
                                            <p:strVal val="1+#ppt_w/2"/>
                                          </p:val>
                                        </p:tav>
                                        <p:tav tm="100000">
                                          <p:val>
                                            <p:strVal val="#ppt_x"/>
                                          </p:val>
                                        </p:tav>
                                      </p:tavLst>
                                    </p:anim>
                                    <p:anim calcmode="lin" valueType="num">
                                      <p:cBhvr additive="base">
                                        <p:cTn id="21"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GB" dirty="0" smtClean="0"/>
              <a:t>Mobile eReports</a:t>
            </a:r>
            <a:endParaRPr lang="en-GB" dirty="0"/>
          </a:p>
        </p:txBody>
      </p:sp>
      <p:sp>
        <p:nvSpPr>
          <p:cNvPr id="4" name="Text Placeholder 3"/>
          <p:cNvSpPr>
            <a:spLocks noGrp="1"/>
          </p:cNvSpPr>
          <p:nvPr>
            <p:ph type="body" sz="quarter" idx="17"/>
          </p:nvPr>
        </p:nvSpPr>
        <p:spPr/>
        <p:txBody>
          <a:bodyPr/>
          <a:lstStyle/>
          <a:p>
            <a:r>
              <a:rPr lang="en-GB" dirty="0" smtClean="0"/>
              <a:t>03</a:t>
            </a:r>
            <a:endParaRPr lang="en-GB" dirty="0"/>
          </a:p>
        </p:txBody>
      </p:sp>
      <p:sp>
        <p:nvSpPr>
          <p:cNvPr id="3" name="Rectangle 2"/>
          <p:cNvSpPr/>
          <p:nvPr/>
        </p:nvSpPr>
        <p:spPr>
          <a:xfrm>
            <a:off x="2874962" y="1501575"/>
            <a:ext cx="5380038" cy="553998"/>
          </a:xfrm>
          <a:prstGeom prst="rect">
            <a:avLst/>
          </a:prstGeom>
        </p:spPr>
        <p:txBody>
          <a:bodyPr wrap="square">
            <a:spAutoFit/>
          </a:bodyPr>
          <a:lstStyle/>
          <a:p>
            <a:r>
              <a:rPr lang="en-GB" sz="1800" dirty="0">
                <a:solidFill>
                  <a:srgbClr val="10069F"/>
                </a:solidFill>
              </a:rPr>
              <a:t>Step by Step</a:t>
            </a:r>
          </a:p>
          <a:p>
            <a:r>
              <a:rPr lang="en-GB" sz="1200" dirty="0">
                <a:solidFill>
                  <a:srgbClr val="10069F"/>
                </a:solidFill>
              </a:rPr>
              <a:t>(all screenshots that follow are as the app would appear on an iPhone 6)</a:t>
            </a:r>
          </a:p>
        </p:txBody>
      </p:sp>
    </p:spTree>
    <p:extLst>
      <p:ext uri="{BB962C8B-B14F-4D97-AF65-F5344CB8AC3E}">
        <p14:creationId xmlns:p14="http://schemas.microsoft.com/office/powerpoint/2010/main" val="20456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1. Log </a:t>
            </a:r>
            <a:r>
              <a:rPr lang="en-GB" sz="1800" dirty="0"/>
              <a:t>in</a:t>
            </a:r>
          </a:p>
        </p:txBody>
      </p:sp>
      <p:sp>
        <p:nvSpPr>
          <p:cNvPr id="3" name="Content Placeholder 2"/>
          <p:cNvSpPr>
            <a:spLocks noGrp="1"/>
          </p:cNvSpPr>
          <p:nvPr>
            <p:ph idx="4294967295"/>
          </p:nvPr>
        </p:nvSpPr>
        <p:spPr>
          <a:xfrm>
            <a:off x="2971885" y="1392691"/>
            <a:ext cx="2393865" cy="2616608"/>
          </a:xfrm>
          <a:prstGeom prst="rect">
            <a:avLst/>
          </a:prstGeom>
        </p:spPr>
        <p:txBody>
          <a:bodyPr>
            <a:normAutofit/>
          </a:bodyPr>
          <a:lstStyle/>
          <a:p>
            <a:r>
              <a:rPr lang="en-NZ" dirty="0"/>
              <a:t>Log into the app using your SMS Solution username and </a:t>
            </a:r>
            <a:r>
              <a:rPr lang="en-NZ" dirty="0" smtClean="0"/>
              <a:t>password. You will be taken to the ‘Home’ screen.</a:t>
            </a:r>
            <a:endParaRPr lang="en-NZ" dirty="0"/>
          </a:p>
        </p:txBody>
      </p:sp>
      <p:sp>
        <p:nvSpPr>
          <p:cNvPr id="4" name="Text Placeholder 3"/>
          <p:cNvSpPr>
            <a:spLocks noGrp="1"/>
          </p:cNvSpPr>
          <p:nvPr>
            <p:ph type="body" sz="quarter" idx="10"/>
          </p:nvPr>
        </p:nvSpPr>
        <p:spPr/>
        <p:txBody>
          <a:bodyPr/>
          <a:lstStyle/>
          <a:p>
            <a:r>
              <a:rPr lang="en-GB" dirty="0" smtClean="0"/>
              <a:t>Mobile eReports – Step by Step</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215" y="356862"/>
            <a:ext cx="2484000" cy="4418207"/>
          </a:xfrm>
          <a:prstGeom prst="rect">
            <a:avLst/>
          </a:prstGeom>
          <a:ln w="127000">
            <a:solidFill>
              <a:schemeClr val="bg1">
                <a:lumMod val="95000"/>
                <a:lumOff val="5000"/>
              </a:schemeClr>
            </a:solidFill>
          </a:ln>
        </p:spPr>
      </p:pic>
    </p:spTree>
    <p:extLst>
      <p:ext uri="{BB962C8B-B14F-4D97-AF65-F5344CB8AC3E}">
        <p14:creationId xmlns:p14="http://schemas.microsoft.com/office/powerpoint/2010/main" val="244917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1. Log </a:t>
            </a:r>
            <a:r>
              <a:rPr lang="en-GB" dirty="0" smtClean="0"/>
              <a:t>in – The </a:t>
            </a:r>
            <a:r>
              <a:rPr lang="en-GB" sz="1800" dirty="0" smtClean="0"/>
              <a:t>Home screen</a:t>
            </a:r>
            <a:endParaRPr lang="en-GB" sz="1800" dirty="0"/>
          </a:p>
        </p:txBody>
      </p:sp>
      <p:sp>
        <p:nvSpPr>
          <p:cNvPr id="4" name="Text Placeholder 3"/>
          <p:cNvSpPr>
            <a:spLocks noGrp="1"/>
          </p:cNvSpPr>
          <p:nvPr>
            <p:ph type="body" sz="quarter" idx="10"/>
          </p:nvPr>
        </p:nvSpPr>
        <p:spPr/>
        <p:txBody>
          <a:bodyPr/>
          <a:lstStyle/>
          <a:p>
            <a:r>
              <a:rPr lang="en-GB" dirty="0" smtClean="0"/>
              <a:t>Mobile eReports – Step by Step</a:t>
            </a:r>
            <a:endParaRPr lang="en-GB" dirty="0"/>
          </a:p>
        </p:txBody>
      </p:sp>
      <p:sp>
        <p:nvSpPr>
          <p:cNvPr id="3" name="Content Placeholder 2"/>
          <p:cNvSpPr>
            <a:spLocks noGrp="1"/>
          </p:cNvSpPr>
          <p:nvPr>
            <p:ph type="body" sz="quarter" idx="11"/>
          </p:nvPr>
        </p:nvSpPr>
        <p:spPr>
          <a:xfrm>
            <a:off x="2971885" y="1148141"/>
            <a:ext cx="2789995" cy="3780203"/>
          </a:xfrm>
          <a:prstGeom prst="rect">
            <a:avLst/>
          </a:prstGeom>
        </p:spPr>
        <p:txBody>
          <a:bodyPr>
            <a:normAutofit fontScale="92500" lnSpcReduction="20000"/>
          </a:bodyPr>
          <a:lstStyle/>
          <a:p>
            <a:endParaRPr lang="en-NZ" dirty="0" smtClean="0"/>
          </a:p>
          <a:p>
            <a:r>
              <a:rPr lang="en-NZ" dirty="0"/>
              <a:t>The </a:t>
            </a:r>
            <a:r>
              <a:rPr lang="en-NZ" b="1" dirty="0" smtClean="0"/>
              <a:t>Home</a:t>
            </a:r>
            <a:r>
              <a:rPr lang="en-NZ" dirty="0" smtClean="0"/>
              <a:t> </a:t>
            </a:r>
            <a:r>
              <a:rPr lang="en-NZ" dirty="0"/>
              <a:t>screen provides access to ‘Drafts’, ‘Outbox’ and ‘Sent’ lists and ‘Settings’. </a:t>
            </a:r>
          </a:p>
          <a:p>
            <a:r>
              <a:rPr lang="en-NZ" dirty="0"/>
              <a:t>There is a ‘Help’ section which provides a list of instructions on how to perform basic activities in the app. </a:t>
            </a:r>
          </a:p>
          <a:p>
            <a:r>
              <a:rPr lang="en-NZ" dirty="0"/>
              <a:t>The ‘Users’ page lists the names of users who have drafts on the device, and the number of drafts they have. </a:t>
            </a:r>
          </a:p>
          <a:p>
            <a:r>
              <a:rPr lang="en-NZ" dirty="0"/>
              <a:t>The ‘About’ page displays the app version, the SMS Solution sync version and the time when reference data was last updated. You can also email support or force an update to the application data from this page.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720" y="362646"/>
            <a:ext cx="2484000" cy="4418208"/>
          </a:xfrm>
          <a:prstGeom prst="rect">
            <a:avLst/>
          </a:prstGeom>
          <a:ln w="127000">
            <a:solidFill>
              <a:schemeClr val="bg1">
                <a:lumMod val="95000"/>
                <a:lumOff val="5000"/>
              </a:schemeClr>
            </a:solidFill>
          </a:ln>
        </p:spPr>
      </p:pic>
    </p:spTree>
    <p:extLst>
      <p:ext uri="{BB962C8B-B14F-4D97-AF65-F5344CB8AC3E}">
        <p14:creationId xmlns:p14="http://schemas.microsoft.com/office/powerpoint/2010/main" val="28560081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 New eReport</a:t>
            </a:r>
            <a:endParaRPr lang="en-GB" sz="1800" dirty="0"/>
          </a:p>
        </p:txBody>
      </p:sp>
      <p:sp>
        <p:nvSpPr>
          <p:cNvPr id="4" name="Text Placeholder 3"/>
          <p:cNvSpPr>
            <a:spLocks noGrp="1"/>
          </p:cNvSpPr>
          <p:nvPr>
            <p:ph type="body" sz="quarter" idx="10"/>
          </p:nvPr>
        </p:nvSpPr>
        <p:spPr/>
        <p:txBody>
          <a:bodyPr/>
          <a:lstStyle/>
          <a:p>
            <a:r>
              <a:rPr lang="en-GB" dirty="0"/>
              <a:t>Mobile eReports – Step by Step</a:t>
            </a:r>
          </a:p>
        </p:txBody>
      </p:sp>
      <p:sp>
        <p:nvSpPr>
          <p:cNvPr id="3" name="Content Placeholder 2"/>
          <p:cNvSpPr>
            <a:spLocks noGrp="1"/>
          </p:cNvSpPr>
          <p:nvPr>
            <p:ph type="body" sz="quarter" idx="11"/>
          </p:nvPr>
        </p:nvSpPr>
        <p:spPr>
          <a:xfrm>
            <a:off x="2971885" y="1386114"/>
            <a:ext cx="2393865" cy="2616608"/>
          </a:xfrm>
          <a:prstGeom prst="rect">
            <a:avLst/>
          </a:prstGeom>
        </p:spPr>
        <p:txBody>
          <a:bodyPr>
            <a:normAutofit lnSpcReduction="10000"/>
          </a:bodyPr>
          <a:lstStyle/>
          <a:p>
            <a:r>
              <a:rPr lang="en-GB" dirty="0"/>
              <a:t>From the Home Page, tap </a:t>
            </a:r>
            <a:r>
              <a:rPr lang="en-GB" b="1" dirty="0"/>
              <a:t>+</a:t>
            </a:r>
            <a:r>
              <a:rPr lang="en-GB" dirty="0"/>
              <a:t> in the bottom-right corner, and select the type of </a:t>
            </a:r>
            <a:r>
              <a:rPr lang="en-GB" dirty="0" err="1"/>
              <a:t>eReport</a:t>
            </a:r>
            <a:r>
              <a:rPr lang="en-GB" dirty="0"/>
              <a:t> you wish to submit. </a:t>
            </a:r>
          </a:p>
          <a:p>
            <a:r>
              <a:rPr lang="en-NZ" dirty="0">
                <a:solidFill>
                  <a:schemeClr val="bg1">
                    <a:lumMod val="95000"/>
                    <a:lumOff val="5000"/>
                  </a:schemeClr>
                </a:solidFill>
              </a:rPr>
              <a:t>This can also be done from </a:t>
            </a:r>
            <a:r>
              <a:rPr lang="en-NZ" dirty="0" smtClean="0">
                <a:solidFill>
                  <a:schemeClr val="bg1">
                    <a:lumMod val="95000"/>
                    <a:lumOff val="5000"/>
                  </a:schemeClr>
                </a:solidFill>
              </a:rPr>
              <a:t>the </a:t>
            </a:r>
            <a:r>
              <a:rPr lang="en-NZ" dirty="0">
                <a:solidFill>
                  <a:schemeClr val="bg1">
                    <a:lumMod val="95000"/>
                    <a:lumOff val="5000"/>
                  </a:schemeClr>
                </a:solidFill>
              </a:rPr>
              <a:t>Drafts, Outbox or Sent screens.</a:t>
            </a:r>
            <a:endParaRPr lang="en-GB" dirty="0" smtClean="0">
              <a:solidFill>
                <a:schemeClr val="bg1">
                  <a:lumMod val="95000"/>
                  <a:lumOff val="5000"/>
                </a:schemeClr>
              </a:solidFill>
            </a:endParaRPr>
          </a:p>
          <a:p>
            <a:r>
              <a:rPr lang="en-GB" dirty="0" smtClean="0"/>
              <a:t>Available </a:t>
            </a:r>
            <a:r>
              <a:rPr lang="en-GB" dirty="0"/>
              <a:t>types will be determined by your security access</a:t>
            </a:r>
            <a:r>
              <a:rPr lang="en-GB" dirty="0" smtClean="0"/>
              <a:t>.</a:t>
            </a:r>
            <a:endParaRPr lang="en-NZ" dirty="0">
              <a:solidFill>
                <a:srgbClr val="10069F"/>
              </a:solidFill>
            </a:endParaRPr>
          </a:p>
          <a:p>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720" y="362646"/>
            <a:ext cx="2484000" cy="4418208"/>
          </a:xfrm>
          <a:prstGeom prst="rect">
            <a:avLst/>
          </a:prstGeom>
          <a:ln w="127000">
            <a:solidFill>
              <a:schemeClr val="bg1">
                <a:lumMod val="95000"/>
                <a:lumOff val="5000"/>
              </a:schemeClr>
            </a:solidFill>
          </a:ln>
        </p:spPr>
      </p:pic>
    </p:spTree>
    <p:extLst>
      <p:ext uri="{BB962C8B-B14F-4D97-AF65-F5344CB8AC3E}">
        <p14:creationId xmlns:p14="http://schemas.microsoft.com/office/powerpoint/2010/main" val="5488311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Filling in the eReport </a:t>
            </a:r>
            <a:r>
              <a:rPr lang="en-GB" sz="1800" dirty="0" smtClean="0"/>
              <a:t> </a:t>
            </a:r>
            <a:br>
              <a:rPr lang="en-GB" sz="1800" dirty="0" smtClean="0"/>
            </a:br>
            <a:r>
              <a:rPr lang="en-GB" sz="1800" dirty="0" smtClean="0"/>
              <a:t>- Fields</a:t>
            </a:r>
            <a:endParaRPr lang="en-GB" sz="1800" dirty="0"/>
          </a:p>
        </p:txBody>
      </p:sp>
      <p:sp>
        <p:nvSpPr>
          <p:cNvPr id="3" name="Content Placeholder 2"/>
          <p:cNvSpPr>
            <a:spLocks noGrp="1"/>
          </p:cNvSpPr>
          <p:nvPr>
            <p:ph idx="4294967295"/>
          </p:nvPr>
        </p:nvSpPr>
        <p:spPr>
          <a:xfrm>
            <a:off x="2971885" y="1500962"/>
            <a:ext cx="2393865" cy="3452038"/>
          </a:xfrm>
          <a:prstGeom prst="rect">
            <a:avLst/>
          </a:prstGeom>
        </p:spPr>
        <p:txBody>
          <a:bodyPr>
            <a:normAutofit fontScale="70000" lnSpcReduction="20000"/>
          </a:bodyPr>
          <a:lstStyle/>
          <a:p>
            <a:pPr>
              <a:lnSpc>
                <a:spcPct val="110000"/>
              </a:lnSpc>
            </a:pPr>
            <a:r>
              <a:rPr lang="en-NZ" dirty="0"/>
              <a:t>Use the form to enter data about the event.</a:t>
            </a:r>
          </a:p>
          <a:p>
            <a:pPr>
              <a:lnSpc>
                <a:spcPct val="110000"/>
              </a:lnSpc>
            </a:pPr>
            <a:r>
              <a:rPr lang="en-NZ" dirty="0"/>
              <a:t>Fields on the report form are displayed in a single column scrollable list for a consistent appearance across a range of devices. The height of each field is determined by the form design. </a:t>
            </a:r>
          </a:p>
          <a:p>
            <a:pPr>
              <a:lnSpc>
                <a:spcPct val="110000"/>
              </a:lnSpc>
            </a:pPr>
            <a:r>
              <a:rPr lang="en-NZ" dirty="0"/>
              <a:t>Required and mandatory fields are highlighted with a solid blue outline which turns red on save or submit if not completed. </a:t>
            </a:r>
          </a:p>
          <a:p>
            <a:pPr>
              <a:lnSpc>
                <a:spcPct val="110000"/>
              </a:lnSpc>
            </a:pPr>
            <a:r>
              <a:rPr lang="en-NZ" dirty="0"/>
              <a:t>Recommended fields are highlighted with a dashed blue line which turns orange on submitting the </a:t>
            </a:r>
            <a:r>
              <a:rPr lang="en-NZ" dirty="0" err="1"/>
              <a:t>eReport</a:t>
            </a:r>
            <a:r>
              <a:rPr lang="en-NZ" dirty="0"/>
              <a:t> if not completed. Confirmation is required to continue.</a:t>
            </a:r>
          </a:p>
        </p:txBody>
      </p:sp>
      <p:sp>
        <p:nvSpPr>
          <p:cNvPr id="4" name="Text Placeholder 3"/>
          <p:cNvSpPr>
            <a:spLocks noGrp="1"/>
          </p:cNvSpPr>
          <p:nvPr>
            <p:ph type="body" sz="quarter" idx="10"/>
          </p:nvPr>
        </p:nvSpPr>
        <p:spPr/>
        <p:txBody>
          <a:bodyPr/>
          <a:lstStyle/>
          <a:p>
            <a:r>
              <a:rPr lang="en-GB" dirty="0"/>
              <a:t>Mobile eReports – Step by Step</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5313" y="1657420"/>
            <a:ext cx="1800000" cy="3201600"/>
          </a:xfrm>
          <a:prstGeom prst="rect">
            <a:avLst/>
          </a:prstGeom>
          <a:ln w="127000">
            <a:solidFill>
              <a:schemeClr val="bg1">
                <a:lumMod val="95000"/>
                <a:lumOff val="5000"/>
              </a:schemeClr>
            </a:solid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8720" y="263152"/>
            <a:ext cx="1800000" cy="3201600"/>
          </a:xfrm>
          <a:prstGeom prst="rect">
            <a:avLst/>
          </a:prstGeom>
          <a:ln w="127000">
            <a:solidFill>
              <a:schemeClr val="bg1">
                <a:lumMod val="95000"/>
                <a:lumOff val="5000"/>
              </a:schemeClr>
            </a:solidFill>
          </a:ln>
        </p:spPr>
      </p:pic>
    </p:spTree>
    <p:extLst>
      <p:ext uri="{BB962C8B-B14F-4D97-AF65-F5344CB8AC3E}">
        <p14:creationId xmlns:p14="http://schemas.microsoft.com/office/powerpoint/2010/main" val="1536313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3360" y="340790"/>
            <a:ext cx="1800000" cy="3201600"/>
          </a:xfrm>
          <a:prstGeom prst="rect">
            <a:avLst/>
          </a:prstGeom>
          <a:ln w="127000">
            <a:solidFill>
              <a:schemeClr val="bg1">
                <a:lumMod val="95000"/>
                <a:lumOff val="5000"/>
              </a:schemeClr>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8125" y="1645920"/>
            <a:ext cx="1800000" cy="3201600"/>
          </a:xfrm>
          <a:prstGeom prst="rect">
            <a:avLst/>
          </a:prstGeom>
          <a:ln w="127000">
            <a:solidFill>
              <a:schemeClr val="bg1">
                <a:lumMod val="95000"/>
                <a:lumOff val="5000"/>
              </a:schemeClr>
            </a:solidFill>
          </a:ln>
        </p:spPr>
      </p:pic>
      <p:sp>
        <p:nvSpPr>
          <p:cNvPr id="2" name="Title 1"/>
          <p:cNvSpPr>
            <a:spLocks noGrp="1"/>
          </p:cNvSpPr>
          <p:nvPr>
            <p:ph type="title"/>
          </p:nvPr>
        </p:nvSpPr>
        <p:spPr>
          <a:xfrm>
            <a:off x="2971885" y="950436"/>
            <a:ext cx="2841475" cy="695484"/>
          </a:xfrm>
        </p:spPr>
        <p:txBody>
          <a:bodyPr>
            <a:normAutofit/>
          </a:bodyPr>
          <a:lstStyle/>
          <a:p>
            <a:r>
              <a:rPr lang="en-GB" dirty="0" smtClean="0"/>
              <a:t>3. </a:t>
            </a:r>
            <a:r>
              <a:rPr lang="en-GB" dirty="0"/>
              <a:t>Filling in the eReport </a:t>
            </a:r>
            <a:r>
              <a:rPr lang="en-GB" dirty="0" smtClean="0"/>
              <a:t/>
            </a:r>
            <a:br>
              <a:rPr lang="en-GB" dirty="0" smtClean="0"/>
            </a:br>
            <a:r>
              <a:rPr lang="en-GB" sz="1800" dirty="0" smtClean="0"/>
              <a:t>– Labels and Tooltips</a:t>
            </a:r>
            <a:endParaRPr lang="en-GB" sz="1800" dirty="0"/>
          </a:p>
        </p:txBody>
      </p:sp>
      <p:sp>
        <p:nvSpPr>
          <p:cNvPr id="3" name="Content Placeholder 2"/>
          <p:cNvSpPr>
            <a:spLocks noGrp="1"/>
          </p:cNvSpPr>
          <p:nvPr>
            <p:ph idx="4294967295"/>
          </p:nvPr>
        </p:nvSpPr>
        <p:spPr>
          <a:xfrm>
            <a:off x="2971885" y="1592716"/>
            <a:ext cx="2393865" cy="3550784"/>
          </a:xfrm>
          <a:prstGeom prst="rect">
            <a:avLst/>
          </a:prstGeom>
        </p:spPr>
        <p:txBody>
          <a:bodyPr>
            <a:normAutofit/>
          </a:bodyPr>
          <a:lstStyle/>
          <a:p>
            <a:r>
              <a:rPr lang="en-NZ" dirty="0" smtClean="0"/>
              <a:t>Labels </a:t>
            </a:r>
            <a:r>
              <a:rPr lang="en-NZ" dirty="0"/>
              <a:t>are styled in bold with a blue background </a:t>
            </a:r>
            <a:r>
              <a:rPr lang="en-NZ" dirty="0" smtClean="0"/>
              <a:t>and help </a:t>
            </a:r>
            <a:r>
              <a:rPr lang="en-NZ" dirty="0"/>
              <a:t>to divide fields on a tab into logical sections. </a:t>
            </a:r>
          </a:p>
          <a:p>
            <a:r>
              <a:rPr lang="en-NZ" dirty="0"/>
              <a:t>Tooltips are available to view for fields which have one specified in the form design. </a:t>
            </a:r>
          </a:p>
          <a:p>
            <a:pPr>
              <a:lnSpc>
                <a:spcPct val="110000"/>
              </a:lnSpc>
            </a:pPr>
            <a:endParaRPr lang="en-NZ" dirty="0"/>
          </a:p>
        </p:txBody>
      </p:sp>
      <p:sp>
        <p:nvSpPr>
          <p:cNvPr id="4" name="Text Placeholder 3"/>
          <p:cNvSpPr>
            <a:spLocks noGrp="1"/>
          </p:cNvSpPr>
          <p:nvPr>
            <p:ph type="body" sz="quarter" idx="10"/>
          </p:nvPr>
        </p:nvSpPr>
        <p:spPr/>
        <p:txBody>
          <a:bodyPr/>
          <a:lstStyle/>
          <a:p>
            <a:r>
              <a:rPr lang="en-GB" dirty="0"/>
              <a:t>Mobile eReports – Step by Step</a:t>
            </a:r>
          </a:p>
        </p:txBody>
      </p:sp>
    </p:spTree>
    <p:extLst>
      <p:ext uri="{BB962C8B-B14F-4D97-AF65-F5344CB8AC3E}">
        <p14:creationId xmlns:p14="http://schemas.microsoft.com/office/powerpoint/2010/main" val="4077881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Filling in the eReport </a:t>
            </a:r>
            <a:r>
              <a:rPr lang="en-GB" dirty="0" smtClean="0"/>
              <a:t/>
            </a:r>
            <a:br>
              <a:rPr lang="en-GB" dirty="0" smtClean="0"/>
            </a:br>
            <a:r>
              <a:rPr lang="en-GB" dirty="0" smtClean="0"/>
              <a:t>- Selecting from a List</a:t>
            </a:r>
            <a:endParaRPr lang="en-GB" sz="1800" dirty="0"/>
          </a:p>
        </p:txBody>
      </p:sp>
      <p:sp>
        <p:nvSpPr>
          <p:cNvPr id="3" name="Content Placeholder 2"/>
          <p:cNvSpPr>
            <a:spLocks noGrp="1"/>
          </p:cNvSpPr>
          <p:nvPr>
            <p:ph idx="4294967295"/>
          </p:nvPr>
        </p:nvSpPr>
        <p:spPr>
          <a:xfrm>
            <a:off x="2971885" y="1477926"/>
            <a:ext cx="2393865" cy="3369594"/>
          </a:xfrm>
          <a:prstGeom prst="rect">
            <a:avLst/>
          </a:prstGeom>
        </p:spPr>
        <p:txBody>
          <a:bodyPr>
            <a:normAutofit/>
          </a:bodyPr>
          <a:lstStyle/>
          <a:p>
            <a:r>
              <a:rPr lang="en-NZ" dirty="0" smtClean="0"/>
              <a:t>Search </a:t>
            </a:r>
            <a:r>
              <a:rPr lang="en-NZ" dirty="0"/>
              <a:t>functionality is available for all fields with a list of </a:t>
            </a:r>
            <a:r>
              <a:rPr lang="en-NZ" dirty="0" smtClean="0"/>
              <a:t>items </a:t>
            </a:r>
            <a:r>
              <a:rPr lang="en-NZ" dirty="0"/>
              <a:t>to select. </a:t>
            </a:r>
            <a:endParaRPr lang="en-NZ" dirty="0" smtClean="0"/>
          </a:p>
          <a:p>
            <a:r>
              <a:rPr lang="en-NZ" dirty="0" smtClean="0"/>
              <a:t>There are buttons to expand or collapse items which have items below them.</a:t>
            </a:r>
          </a:p>
          <a:p>
            <a:r>
              <a:rPr lang="en-NZ" dirty="0" smtClean="0"/>
              <a:t>Multiple items can be selected if multi-select has been enabled on the field.</a:t>
            </a:r>
            <a:endParaRPr lang="en-NZ" dirty="0"/>
          </a:p>
          <a:p>
            <a:pPr marL="0" indent="0">
              <a:buNone/>
            </a:pPr>
            <a:endParaRPr lang="en-NZ" dirty="0"/>
          </a:p>
          <a:p>
            <a:pPr marL="0" indent="0">
              <a:buNone/>
            </a:pPr>
            <a:endParaRPr lang="en-NZ" dirty="0"/>
          </a:p>
        </p:txBody>
      </p:sp>
      <p:sp>
        <p:nvSpPr>
          <p:cNvPr id="4" name="Text Placeholder 3"/>
          <p:cNvSpPr>
            <a:spLocks noGrp="1"/>
          </p:cNvSpPr>
          <p:nvPr>
            <p:ph type="body" sz="quarter" idx="10"/>
          </p:nvPr>
        </p:nvSpPr>
        <p:spPr/>
        <p:txBody>
          <a:bodyPr/>
          <a:lstStyle/>
          <a:p>
            <a:r>
              <a:rPr lang="en-GB" dirty="0"/>
              <a:t>Mobile eReports – Step by Step</a:t>
            </a:r>
          </a:p>
        </p:txBody>
      </p:sp>
      <p:sp>
        <p:nvSpPr>
          <p:cNvPr id="5" name="AutoShape 2" descr="https://files.slack.com/files-pri/T2FGCJUMV-FQTJDTCA2/fil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3694" y="263152"/>
            <a:ext cx="1800000" cy="3201600"/>
          </a:xfrm>
          <a:prstGeom prst="rect">
            <a:avLst/>
          </a:prstGeom>
          <a:ln w="127000">
            <a:solidFill>
              <a:schemeClr val="bg1">
                <a:lumMod val="95000"/>
                <a:lumOff val="5000"/>
              </a:schemeClr>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8720" y="1645920"/>
            <a:ext cx="1800000" cy="3201600"/>
          </a:xfrm>
          <a:prstGeom prst="rect">
            <a:avLst/>
          </a:prstGeom>
          <a:ln w="127000">
            <a:solidFill>
              <a:schemeClr val="bg1">
                <a:lumMod val="95000"/>
                <a:lumOff val="5000"/>
              </a:schemeClr>
            </a:solidFill>
          </a:ln>
        </p:spPr>
      </p:pic>
    </p:spTree>
    <p:extLst>
      <p:ext uri="{BB962C8B-B14F-4D97-AF65-F5344CB8AC3E}">
        <p14:creationId xmlns:p14="http://schemas.microsoft.com/office/powerpoint/2010/main" val="3150011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NZ" dirty="0"/>
              <a:t>Document Information</a:t>
            </a:r>
          </a:p>
        </p:txBody>
      </p:sp>
      <p:graphicFrame>
        <p:nvGraphicFramePr>
          <p:cNvPr id="11" name="Table 10"/>
          <p:cNvGraphicFramePr>
            <a:graphicFrameLocks noGrp="1"/>
          </p:cNvGraphicFramePr>
          <p:nvPr>
            <p:extLst>
              <p:ext uri="{D42A27DB-BD31-4B8C-83A1-F6EECF244321}">
                <p14:modId xmlns:p14="http://schemas.microsoft.com/office/powerpoint/2010/main" val="3117205728"/>
              </p:ext>
            </p:extLst>
          </p:nvPr>
        </p:nvGraphicFramePr>
        <p:xfrm>
          <a:off x="2621872" y="1822369"/>
          <a:ext cx="4655228" cy="1208214"/>
        </p:xfrm>
        <a:graphic>
          <a:graphicData uri="http://schemas.openxmlformats.org/drawingml/2006/table">
            <a:tbl>
              <a:tblPr firstRow="1" bandRow="1">
                <a:tableStyleId>{2D5ABB26-0587-4C30-8999-92F81FD0307C}</a:tableStyleId>
              </a:tblPr>
              <a:tblGrid>
                <a:gridCol w="1010325">
                  <a:extLst>
                    <a:ext uri="{9D8B030D-6E8A-4147-A177-3AD203B41FA5}">
                      <a16:colId xmlns:a16="http://schemas.microsoft.com/office/drawing/2014/main" xmlns="" val="20000"/>
                    </a:ext>
                  </a:extLst>
                </a:gridCol>
                <a:gridCol w="1034973">
                  <a:extLst>
                    <a:ext uri="{9D8B030D-6E8A-4147-A177-3AD203B41FA5}">
                      <a16:colId xmlns:a16="http://schemas.microsoft.com/office/drawing/2014/main" xmlns="" val="20001"/>
                    </a:ext>
                  </a:extLst>
                </a:gridCol>
                <a:gridCol w="2609930">
                  <a:extLst>
                    <a:ext uri="{9D8B030D-6E8A-4147-A177-3AD203B41FA5}">
                      <a16:colId xmlns:a16="http://schemas.microsoft.com/office/drawing/2014/main" xmlns="" val="20002"/>
                    </a:ext>
                  </a:extLst>
                </a:gridCol>
              </a:tblGrid>
              <a:tr h="239712">
                <a:tc>
                  <a:txBody>
                    <a:bodyPr/>
                    <a:lstStyle/>
                    <a:p>
                      <a:r>
                        <a:rPr lang="en-NZ" sz="900" b="1" dirty="0"/>
                        <a:t>Date</a:t>
                      </a:r>
                      <a:endParaRPr lang="en-NZ" sz="900" b="1" dirty="0">
                        <a:latin typeface="Arial" panose="020B0604020202020204" pitchFamily="34" charset="0"/>
                        <a:cs typeface="Arial" panose="020B0604020202020204" pitchFamily="34" charset="0"/>
                      </a:endParaRPr>
                    </a:p>
                  </a:txBody>
                  <a:tcPr>
                    <a:solidFill>
                      <a:schemeClr val="tx2"/>
                    </a:solidFill>
                  </a:tcPr>
                </a:tc>
                <a:tc>
                  <a:txBody>
                    <a:bodyPr/>
                    <a:lstStyle/>
                    <a:p>
                      <a:r>
                        <a:rPr lang="en-NZ" sz="900" b="1" dirty="0"/>
                        <a:t>Revision No.</a:t>
                      </a:r>
                      <a:endParaRPr lang="en-NZ" sz="900" b="1" dirty="0">
                        <a:latin typeface="Arial" panose="020B0604020202020204" pitchFamily="34" charset="0"/>
                        <a:cs typeface="Arial" panose="020B0604020202020204" pitchFamily="34" charset="0"/>
                      </a:endParaRPr>
                    </a:p>
                  </a:txBody>
                  <a:tcPr>
                    <a:solidFill>
                      <a:schemeClr val="tx2"/>
                    </a:solidFill>
                  </a:tcPr>
                </a:tc>
                <a:tc>
                  <a:txBody>
                    <a:bodyPr/>
                    <a:lstStyle/>
                    <a:p>
                      <a:r>
                        <a:rPr lang="en-NZ" sz="900" b="1" dirty="0"/>
                        <a:t>Description of Revision</a:t>
                      </a:r>
                      <a:endParaRPr lang="en-NZ" sz="900" b="1" dirty="0">
                        <a:latin typeface="Arial" panose="020B0604020202020204" pitchFamily="34" charset="0"/>
                        <a:cs typeface="Arial" panose="020B0604020202020204" pitchFamily="34" charset="0"/>
                      </a:endParaRPr>
                    </a:p>
                  </a:txBody>
                  <a:tcPr>
                    <a:solidFill>
                      <a:schemeClr val="tx2"/>
                    </a:solidFill>
                  </a:tcPr>
                </a:tc>
                <a:extLst>
                  <a:ext uri="{0D108BD9-81ED-4DB2-BD59-A6C34878D82A}">
                    <a16:rowId xmlns:a16="http://schemas.microsoft.com/office/drawing/2014/main" xmlns="" val="10000"/>
                  </a:ext>
                </a:extLst>
              </a:tr>
              <a:tr h="239712">
                <a:tc>
                  <a:txBody>
                    <a:bodyPr/>
                    <a:lstStyle/>
                    <a:p>
                      <a:r>
                        <a:rPr lang="en-NZ" sz="900" dirty="0">
                          <a:solidFill>
                            <a:schemeClr val="bg1"/>
                          </a:solidFill>
                          <a:latin typeface="+mn-lt"/>
                          <a:cs typeface="Arial" panose="020B0604020202020204" pitchFamily="34" charset="0"/>
                        </a:rPr>
                        <a:t>28 Feb 2019</a:t>
                      </a:r>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r>
                        <a:rPr lang="en-NZ" sz="900" dirty="0">
                          <a:solidFill>
                            <a:schemeClr val="bg1"/>
                          </a:solidFill>
                          <a:latin typeface="+mn-lt"/>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kern="1200" dirty="0">
                          <a:solidFill>
                            <a:schemeClr val="bg1"/>
                          </a:solidFill>
                          <a:effectLst/>
                          <a:latin typeface="+mn-lt"/>
                          <a:ea typeface="+mn-ea"/>
                          <a:cs typeface="Arial" panose="020B0604020202020204" pitchFamily="34" charset="0"/>
                        </a:rPr>
                        <a:t>Approved for release</a:t>
                      </a:r>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xmlns="" val="10004"/>
                  </a:ext>
                </a:extLst>
              </a:tr>
              <a:tr h="239712">
                <a:tc>
                  <a:txBody>
                    <a:bodyPr/>
                    <a:lstStyle/>
                    <a:p>
                      <a:r>
                        <a:rPr lang="en-NZ" sz="900" dirty="0" smtClean="0">
                          <a:solidFill>
                            <a:schemeClr val="bg1"/>
                          </a:solidFill>
                          <a:latin typeface="+mn-lt"/>
                          <a:cs typeface="Arial" panose="020B0604020202020204" pitchFamily="34" charset="0"/>
                        </a:rPr>
                        <a:t>27</a:t>
                      </a:r>
                      <a:r>
                        <a:rPr lang="en-NZ" sz="900" baseline="0" dirty="0" smtClean="0">
                          <a:solidFill>
                            <a:schemeClr val="bg1"/>
                          </a:solidFill>
                          <a:latin typeface="+mn-lt"/>
                          <a:cs typeface="Arial" panose="020B0604020202020204" pitchFamily="34" charset="0"/>
                        </a:rPr>
                        <a:t> Nov 2019</a:t>
                      </a:r>
                      <a:endParaRPr lang="en-NZ" sz="900" dirty="0">
                        <a:solidFill>
                          <a:schemeClr val="bg1"/>
                        </a:solidFill>
                        <a:latin typeface="+mn-lt"/>
                        <a:cs typeface="Arial" panose="020B0604020202020204" pitchFamily="34" charset="0"/>
                      </a:endParaRPr>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c>
                  <a:txBody>
                    <a:bodyPr/>
                    <a:lstStyle/>
                    <a:p>
                      <a:r>
                        <a:rPr lang="en-NZ" sz="900" dirty="0" smtClean="0">
                          <a:solidFill>
                            <a:schemeClr val="bg1"/>
                          </a:solidFill>
                          <a:latin typeface="+mn-lt"/>
                          <a:cs typeface="Arial" panose="020B0604020202020204" pitchFamily="34" charset="0"/>
                        </a:rPr>
                        <a:t>1.1</a:t>
                      </a:r>
                      <a:endParaRPr lang="en-NZ" sz="900" dirty="0">
                        <a:solidFill>
                          <a:schemeClr val="bg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kern="1200" dirty="0" smtClean="0">
                          <a:solidFill>
                            <a:schemeClr val="bg1"/>
                          </a:solidFill>
                          <a:effectLst/>
                          <a:latin typeface="+mn-lt"/>
                          <a:ea typeface="+mn-ea"/>
                          <a:cs typeface="Arial" panose="020B0604020202020204" pitchFamily="34" charset="0"/>
                        </a:rPr>
                        <a:t>Updated for v3.0.5 by Margaret Gascoine</a:t>
                      </a:r>
                      <a:endParaRPr lang="en-NZ" sz="900" kern="1200" dirty="0">
                        <a:solidFill>
                          <a:schemeClr val="bg1"/>
                        </a:solidFill>
                        <a:effectLst/>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extLst>
                  <a:ext uri="{0D108BD9-81ED-4DB2-BD59-A6C34878D82A}">
                    <a16:rowId xmlns:a16="http://schemas.microsoft.com/office/drawing/2014/main" xmlns="" val="1780866444"/>
                  </a:ext>
                </a:extLst>
              </a:tr>
              <a:tr h="239712">
                <a:tc>
                  <a:txBody>
                    <a:bodyPr/>
                    <a:lstStyle/>
                    <a:p>
                      <a:r>
                        <a:rPr lang="en-NZ" sz="900" dirty="0" smtClean="0">
                          <a:solidFill>
                            <a:schemeClr val="bg1"/>
                          </a:solidFill>
                          <a:latin typeface="+mn-lt"/>
                          <a:cs typeface="Arial" panose="020B0604020202020204" pitchFamily="34" charset="0"/>
                        </a:rPr>
                        <a:t>29 Nov 2019</a:t>
                      </a:r>
                      <a:endParaRPr lang="en-NZ" sz="900" dirty="0">
                        <a:solidFill>
                          <a:schemeClr val="bg1"/>
                        </a:solidFill>
                        <a:latin typeface="+mn-lt"/>
                        <a:cs typeface="Arial" panose="020B0604020202020204" pitchFamily="34" charset="0"/>
                      </a:endParaRPr>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r>
                        <a:rPr lang="en-NZ" sz="900" dirty="0" smtClean="0">
                          <a:solidFill>
                            <a:schemeClr val="bg1"/>
                          </a:solidFill>
                          <a:latin typeface="+mn-lt"/>
                          <a:cs typeface="Arial" panose="020B0604020202020204" pitchFamily="34" charset="0"/>
                        </a:rPr>
                        <a:t>1.2</a:t>
                      </a:r>
                      <a:endParaRPr lang="en-NZ" sz="900" dirty="0">
                        <a:solidFill>
                          <a:schemeClr val="bg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kern="1200" dirty="0" smtClean="0">
                          <a:solidFill>
                            <a:schemeClr val="bg1"/>
                          </a:solidFill>
                          <a:effectLst/>
                          <a:latin typeface="+mn-lt"/>
                          <a:ea typeface="+mn-ea"/>
                          <a:cs typeface="Arial" panose="020B0604020202020204" pitchFamily="34" charset="0"/>
                        </a:rPr>
                        <a:t>Reviewed by</a:t>
                      </a:r>
                      <a:r>
                        <a:rPr lang="en-NZ" sz="900" kern="1200" baseline="0" dirty="0" smtClean="0">
                          <a:solidFill>
                            <a:schemeClr val="bg1"/>
                          </a:solidFill>
                          <a:effectLst/>
                          <a:latin typeface="+mn-lt"/>
                          <a:ea typeface="+mn-ea"/>
                          <a:cs typeface="Arial" panose="020B0604020202020204" pitchFamily="34" charset="0"/>
                        </a:rPr>
                        <a:t> Stuart Gould</a:t>
                      </a:r>
                      <a:endParaRPr lang="en-NZ" sz="900" kern="1200" dirty="0">
                        <a:solidFill>
                          <a:schemeClr val="bg1"/>
                        </a:solidFill>
                        <a:effectLst/>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xmlns="" val="2457819"/>
                  </a:ext>
                </a:extLst>
              </a:tr>
              <a:tr h="249366">
                <a:tc>
                  <a:txBody>
                    <a:bodyPr/>
                    <a:lstStyle/>
                    <a:p>
                      <a:r>
                        <a:rPr lang="en-US" sz="900" dirty="0" smtClean="0">
                          <a:solidFill>
                            <a:schemeClr val="bg1"/>
                          </a:solidFill>
                          <a:latin typeface="+mn-lt"/>
                          <a:cs typeface="Arial" panose="020B0604020202020204" pitchFamily="34" charset="0"/>
                        </a:rPr>
                        <a:t>10 Dec 2019</a:t>
                      </a:r>
                      <a:endParaRPr lang="en-NZ" sz="900" dirty="0">
                        <a:solidFill>
                          <a:schemeClr val="bg1"/>
                        </a:solidFill>
                        <a:latin typeface="+mn-lt"/>
                        <a:cs typeface="Arial" panose="020B0604020202020204" pitchFamily="34" charset="0"/>
                      </a:endParaRPr>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c>
                  <a:txBody>
                    <a:bodyPr/>
                    <a:lstStyle/>
                    <a:p>
                      <a:r>
                        <a:rPr lang="en-US" sz="900" dirty="0" smtClean="0">
                          <a:solidFill>
                            <a:schemeClr val="bg1"/>
                          </a:solidFill>
                          <a:latin typeface="+mn-lt"/>
                          <a:cs typeface="Arial" panose="020B0604020202020204" pitchFamily="34" charset="0"/>
                        </a:rPr>
                        <a:t>2</a:t>
                      </a:r>
                      <a:endParaRPr lang="en-NZ" sz="900" dirty="0">
                        <a:solidFill>
                          <a:schemeClr val="bg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bg1"/>
                          </a:solidFill>
                          <a:effectLst/>
                          <a:latin typeface="+mn-lt"/>
                          <a:ea typeface="+mn-ea"/>
                          <a:cs typeface="Arial" panose="020B0604020202020204" pitchFamily="34" charset="0"/>
                        </a:rPr>
                        <a:t>Approved for release</a:t>
                      </a:r>
                      <a:endParaRPr lang="en-NZ" sz="900" kern="1200" dirty="0">
                        <a:solidFill>
                          <a:schemeClr val="bg1"/>
                        </a:solidFill>
                        <a:effectLst/>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extLst>
                  <a:ext uri="{0D108BD9-81ED-4DB2-BD59-A6C34878D82A}">
                    <a16:rowId xmlns:a16="http://schemas.microsoft.com/office/drawing/2014/main" xmlns="" val="1000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027614009"/>
              </p:ext>
            </p:extLst>
          </p:nvPr>
        </p:nvGraphicFramePr>
        <p:xfrm>
          <a:off x="2606015" y="311402"/>
          <a:ext cx="4267515" cy="1193750"/>
        </p:xfrm>
        <a:graphic>
          <a:graphicData uri="http://schemas.openxmlformats.org/drawingml/2006/table">
            <a:tbl>
              <a:tblPr firstRow="1" bandRow="1">
                <a:tableStyleId>{2D5ABB26-0587-4C30-8999-92F81FD0307C}</a:tableStyleId>
              </a:tblPr>
              <a:tblGrid>
                <a:gridCol w="1335228">
                  <a:extLst>
                    <a:ext uri="{9D8B030D-6E8A-4147-A177-3AD203B41FA5}">
                      <a16:colId xmlns:a16="http://schemas.microsoft.com/office/drawing/2014/main" xmlns="" val="20000"/>
                    </a:ext>
                  </a:extLst>
                </a:gridCol>
                <a:gridCol w="1903587">
                  <a:extLst>
                    <a:ext uri="{9D8B030D-6E8A-4147-A177-3AD203B41FA5}">
                      <a16:colId xmlns:a16="http://schemas.microsoft.com/office/drawing/2014/main" xmlns="" val="20001"/>
                    </a:ext>
                  </a:extLst>
                </a:gridCol>
                <a:gridCol w="1028700">
                  <a:extLst>
                    <a:ext uri="{9D8B030D-6E8A-4147-A177-3AD203B41FA5}">
                      <a16:colId xmlns:a16="http://schemas.microsoft.com/office/drawing/2014/main" xmlns="" val="20002"/>
                    </a:ext>
                  </a:extLst>
                </a:gridCol>
              </a:tblGrid>
              <a:tr h="234902">
                <a:tc>
                  <a:txBody>
                    <a:bodyPr/>
                    <a:lstStyle/>
                    <a:p>
                      <a:endParaRPr lang="en-NZ" sz="900" dirty="0">
                        <a:solidFill>
                          <a:schemeClr val="bg1"/>
                        </a:solidFill>
                        <a:latin typeface="Arial" panose="020B0604020202020204" pitchFamily="34" charset="0"/>
                        <a:cs typeface="Arial" panose="020B0604020202020204" pitchFamily="34" charset="0"/>
                      </a:endParaRPr>
                    </a:p>
                  </a:txBody>
                  <a:tcPr>
                    <a:solidFill>
                      <a:schemeClr val="tx2"/>
                    </a:solidFill>
                  </a:tcPr>
                </a:tc>
                <a:tc>
                  <a:txBody>
                    <a:bodyPr/>
                    <a:lstStyle/>
                    <a:p>
                      <a:r>
                        <a:rPr lang="en-NZ" sz="900" b="1" dirty="0">
                          <a:solidFill>
                            <a:schemeClr val="tx1"/>
                          </a:solidFill>
                        </a:rPr>
                        <a:t>Name.</a:t>
                      </a:r>
                      <a:endParaRPr lang="en-NZ" sz="900" b="1" dirty="0">
                        <a:solidFill>
                          <a:schemeClr val="tx1"/>
                        </a:solidFill>
                        <a:latin typeface="Arial" panose="020B0604020202020204" pitchFamily="34" charset="0"/>
                        <a:cs typeface="Arial" panose="020B0604020202020204" pitchFamily="34" charset="0"/>
                      </a:endParaRPr>
                    </a:p>
                  </a:txBody>
                  <a:tcPr>
                    <a:solidFill>
                      <a:schemeClr val="tx2"/>
                    </a:solidFill>
                  </a:tcPr>
                </a:tc>
                <a:tc>
                  <a:txBody>
                    <a:bodyPr/>
                    <a:lstStyle/>
                    <a:p>
                      <a:r>
                        <a:rPr lang="en-NZ" sz="900" b="1" dirty="0">
                          <a:solidFill>
                            <a:schemeClr val="tx1"/>
                          </a:solidFill>
                        </a:rPr>
                        <a:t>Date</a:t>
                      </a:r>
                      <a:endParaRPr lang="en-NZ" sz="900" b="1" dirty="0">
                        <a:solidFill>
                          <a:schemeClr val="tx1"/>
                        </a:solidFill>
                        <a:latin typeface="Arial" panose="020B0604020202020204" pitchFamily="34" charset="0"/>
                        <a:cs typeface="Arial" panose="020B0604020202020204" pitchFamily="34" charset="0"/>
                      </a:endParaRPr>
                    </a:p>
                  </a:txBody>
                  <a:tcPr>
                    <a:solidFill>
                      <a:schemeClr val="tx2"/>
                    </a:solidFill>
                  </a:tcPr>
                </a:tc>
                <a:extLst>
                  <a:ext uri="{0D108BD9-81ED-4DB2-BD59-A6C34878D82A}">
                    <a16:rowId xmlns:a16="http://schemas.microsoft.com/office/drawing/2014/main" xmlns="" val="10000"/>
                  </a:ext>
                </a:extLst>
              </a:tr>
              <a:tr h="239712">
                <a:tc>
                  <a:txBody>
                    <a:bodyPr/>
                    <a:lstStyle/>
                    <a:p>
                      <a:r>
                        <a:rPr lang="en-NZ" sz="900" dirty="0">
                          <a:solidFill>
                            <a:schemeClr val="bg1"/>
                          </a:solidFill>
                        </a:rPr>
                        <a:t>Author</a:t>
                      </a:r>
                      <a:endParaRPr lang="en-NZ" sz="900" dirty="0">
                        <a:solidFill>
                          <a:schemeClr val="bg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r>
                        <a:rPr lang="en-GB" sz="900" dirty="0" smtClean="0">
                          <a:solidFill>
                            <a:schemeClr val="bg1"/>
                          </a:solidFill>
                        </a:rPr>
                        <a:t>Margaret Gascoine</a:t>
                      </a:r>
                      <a:endParaRPr lang="en-NZ" sz="9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r>
                        <a:rPr lang="en-NZ" sz="900" dirty="0" smtClean="0">
                          <a:solidFill>
                            <a:schemeClr val="bg1"/>
                          </a:solidFill>
                        </a:rPr>
                        <a:t>27 Nov 2019</a:t>
                      </a:r>
                      <a:endParaRPr lang="en-NZ" sz="9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xmlns="" val="10001"/>
                  </a:ext>
                </a:extLst>
              </a:tr>
              <a:tr h="239712">
                <a:tc>
                  <a:txBody>
                    <a:bodyPr/>
                    <a:lstStyle/>
                    <a:p>
                      <a:r>
                        <a:rPr lang="en-NZ" sz="900" dirty="0">
                          <a:solidFill>
                            <a:schemeClr val="bg1"/>
                          </a:solidFill>
                        </a:rPr>
                        <a:t>Reviewed by</a:t>
                      </a:r>
                      <a:endParaRPr lang="en-NZ" sz="900" dirty="0">
                        <a:solidFill>
                          <a:schemeClr val="bg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c>
                  <a:txBody>
                    <a:bodyPr/>
                    <a:lstStyle/>
                    <a:p>
                      <a:r>
                        <a:rPr lang="en-NZ" sz="900" dirty="0" smtClean="0">
                          <a:solidFill>
                            <a:schemeClr val="bg1"/>
                          </a:solidFill>
                          <a:latin typeface="Arial" panose="020B0604020202020204" pitchFamily="34" charset="0"/>
                          <a:cs typeface="Arial" panose="020B0604020202020204" pitchFamily="34" charset="0"/>
                        </a:rPr>
                        <a:t>Stuart Gould</a:t>
                      </a:r>
                      <a:endParaRPr lang="en-NZ" sz="9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40000"/>
                        <a:lumOff val="60000"/>
                      </a:schemeClr>
                    </a:solidFill>
                  </a:tcPr>
                </a:tc>
                <a:tc>
                  <a:txBody>
                    <a:bodyPr/>
                    <a:lstStyle/>
                    <a:p>
                      <a:pPr marL="0" indent="0" algn="l" defTabSz="914400" rtl="0" eaLnBrk="1" latinLnBrk="0" hangingPunct="1">
                        <a:buFontTx/>
                        <a:buNone/>
                      </a:pPr>
                      <a:r>
                        <a:rPr lang="en-NZ" sz="900" kern="1200" dirty="0" smtClean="0">
                          <a:solidFill>
                            <a:schemeClr val="bg1"/>
                          </a:solidFill>
                          <a:effectLst/>
                          <a:latin typeface="Arial" panose="020B0604020202020204" pitchFamily="34" charset="0"/>
                          <a:ea typeface="+mn-ea"/>
                          <a:cs typeface="Arial" panose="020B0604020202020204" pitchFamily="34" charset="0"/>
                        </a:rPr>
                        <a:t>29 Nov 2019</a:t>
                      </a:r>
                      <a:endParaRPr lang="en-NZ" sz="900"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extLst>
                  <a:ext uri="{0D108BD9-81ED-4DB2-BD59-A6C34878D82A}">
                    <a16:rowId xmlns:a16="http://schemas.microsoft.com/office/drawing/2014/main" xmlns="" val="10002"/>
                  </a:ext>
                </a:extLst>
              </a:tr>
              <a:tr h="239712">
                <a:tc>
                  <a:txBody>
                    <a:bodyPr/>
                    <a:lstStyle/>
                    <a:p>
                      <a:r>
                        <a:rPr lang="en-NZ" sz="900" dirty="0">
                          <a:solidFill>
                            <a:schemeClr val="bg1"/>
                          </a:solidFill>
                        </a:rPr>
                        <a:t>Editorial check by</a:t>
                      </a:r>
                      <a:endParaRPr lang="en-NZ" sz="900" dirty="0">
                        <a:solidFill>
                          <a:schemeClr val="bg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r>
                        <a:rPr lang="en-US" sz="900" dirty="0" smtClean="0">
                          <a:solidFill>
                            <a:schemeClr val="bg1"/>
                          </a:solidFill>
                          <a:latin typeface="Arial" panose="020B0604020202020204" pitchFamily="34" charset="0"/>
                          <a:cs typeface="Arial" panose="020B0604020202020204" pitchFamily="34" charset="0"/>
                        </a:rPr>
                        <a:t>Ross Thomas</a:t>
                      </a:r>
                      <a:endParaRPr lang="en-NZ" sz="9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bg1"/>
                          </a:solidFill>
                          <a:effectLst/>
                          <a:latin typeface="Arial" panose="020B0604020202020204" pitchFamily="34" charset="0"/>
                          <a:ea typeface="+mn-ea"/>
                          <a:cs typeface="Arial" panose="020B0604020202020204" pitchFamily="34" charset="0"/>
                        </a:rPr>
                        <a:t>10 Dec 2019</a:t>
                      </a:r>
                      <a:endParaRPr lang="en-NZ" sz="900"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xmlns="" val="10003"/>
                  </a:ext>
                </a:extLst>
              </a:tr>
              <a:tr h="239712">
                <a:tc>
                  <a:txBody>
                    <a:bodyPr/>
                    <a:lstStyle/>
                    <a:p>
                      <a:r>
                        <a:rPr lang="en-NZ" sz="900" dirty="0">
                          <a:solidFill>
                            <a:schemeClr val="bg1"/>
                          </a:solidFill>
                        </a:rPr>
                        <a:t>Approved by</a:t>
                      </a:r>
                      <a:endParaRPr lang="en-NZ" sz="900" dirty="0">
                        <a:solidFill>
                          <a:schemeClr val="bg1"/>
                        </a:solidFill>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c>
                  <a:txBody>
                    <a:bodyPr/>
                    <a:lstStyle/>
                    <a:p>
                      <a:r>
                        <a:rPr lang="en-US" sz="900" dirty="0" smtClean="0">
                          <a:solidFill>
                            <a:schemeClr val="bg1"/>
                          </a:solidFill>
                          <a:latin typeface="Arial" panose="020B0604020202020204" pitchFamily="34" charset="0"/>
                          <a:cs typeface="Arial" panose="020B0604020202020204" pitchFamily="34" charset="0"/>
                        </a:rPr>
                        <a:t>Ross Thomas</a:t>
                      </a:r>
                      <a:endParaRPr lang="en-NZ" sz="9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40000"/>
                        <a:lumOff val="60000"/>
                      </a:schemeClr>
                    </a:solidFill>
                  </a:tcPr>
                </a:tc>
                <a:tc>
                  <a:txBody>
                    <a:bodyPr/>
                    <a:lstStyle/>
                    <a:p>
                      <a:pPr marL="0" marR="0" lvl="0" indent="0" algn="l" defTabSz="536433" rtl="0" eaLnBrk="1" fontAlgn="auto" latinLnBrk="0" hangingPunct="1">
                        <a:lnSpc>
                          <a:spcPct val="100000"/>
                        </a:lnSpc>
                        <a:spcBef>
                          <a:spcPts val="0"/>
                        </a:spcBef>
                        <a:spcAft>
                          <a:spcPts val="0"/>
                        </a:spcAft>
                        <a:buClrTx/>
                        <a:buSzTx/>
                        <a:buFontTx/>
                        <a:buNone/>
                        <a:tabLst/>
                        <a:defRPr/>
                      </a:pPr>
                      <a:r>
                        <a:rPr lang="en-US" sz="900" kern="1200" dirty="0" smtClean="0">
                          <a:solidFill>
                            <a:schemeClr val="bg1"/>
                          </a:solidFill>
                          <a:effectLst/>
                          <a:latin typeface="Arial" panose="020B0604020202020204" pitchFamily="34" charset="0"/>
                          <a:ea typeface="+mn-ea"/>
                          <a:cs typeface="Arial" panose="020B0604020202020204" pitchFamily="34" charset="0"/>
                        </a:rPr>
                        <a:t>10 Dec 2019</a:t>
                      </a:r>
                      <a:endParaRPr lang="en-NZ" sz="900" kern="1200" dirty="0">
                        <a:solidFill>
                          <a:schemeClr val="bg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solidFill>
                      <a:schemeClr val="tx2">
                        <a:lumMod val="40000"/>
                        <a:lumOff val="60000"/>
                      </a:schemeClr>
                    </a:solidFill>
                  </a:tcPr>
                </a:tc>
                <a:extLst>
                  <a:ext uri="{0D108BD9-81ED-4DB2-BD59-A6C34878D82A}">
                    <a16:rowId xmlns:a16="http://schemas.microsoft.com/office/drawing/2014/main" xmlns="" val="10004"/>
                  </a:ext>
                </a:extLst>
              </a:tr>
            </a:tbl>
          </a:graphicData>
        </a:graphic>
      </p:graphicFrame>
      <p:sp>
        <p:nvSpPr>
          <p:cNvPr id="13" name="Rectangle 12"/>
          <p:cNvSpPr/>
          <p:nvPr/>
        </p:nvSpPr>
        <p:spPr>
          <a:xfrm>
            <a:off x="2513438" y="3687717"/>
            <a:ext cx="6270856" cy="1375633"/>
          </a:xfrm>
          <a:prstGeom prst="rect">
            <a:avLst/>
          </a:prstGeom>
        </p:spPr>
        <p:txBody>
          <a:bodyPr wrap="square">
            <a:spAutoFit/>
          </a:bodyPr>
          <a:lstStyle/>
          <a:p>
            <a:pPr marL="23813" indent="0">
              <a:lnSpc>
                <a:spcPct val="115000"/>
              </a:lnSpc>
              <a:spcBef>
                <a:spcPts val="300"/>
              </a:spcBef>
              <a:spcAft>
                <a:spcPts val="300"/>
              </a:spcAft>
              <a:buNone/>
            </a:pPr>
            <a:r>
              <a:rPr lang="en-GB" sz="750" b="1" dirty="0">
                <a:solidFill>
                  <a:srgbClr val="000000"/>
                </a:solidFill>
                <a:latin typeface="Arial" panose="020B0604020202020204" pitchFamily="34" charset="0"/>
                <a:ea typeface="Times New Roman" panose="02020603050405020304" pitchFamily="18" charset="0"/>
              </a:rPr>
              <a:t>Liability Disclaimer	</a:t>
            </a:r>
            <a:endParaRPr lang="en-NZ" sz="750" dirty="0">
              <a:solidFill>
                <a:srgbClr val="000000"/>
              </a:solidFill>
              <a:latin typeface="Arial" panose="020B0604020202020204" pitchFamily="34" charset="0"/>
              <a:ea typeface="Times New Roman" panose="02020603050405020304" pitchFamily="18" charset="0"/>
            </a:endParaRPr>
          </a:p>
          <a:p>
            <a:pPr marL="23813" indent="0">
              <a:lnSpc>
                <a:spcPct val="115000"/>
              </a:lnSpc>
              <a:spcBef>
                <a:spcPts val="300"/>
              </a:spcBef>
              <a:spcAft>
                <a:spcPts val="300"/>
              </a:spcAft>
              <a:buNone/>
            </a:pPr>
            <a:r>
              <a:rPr lang="en-GB" sz="750" dirty="0">
                <a:solidFill>
                  <a:srgbClr val="000000"/>
                </a:solidFill>
                <a:latin typeface="Arial" panose="020B0604020202020204" pitchFamily="34" charset="0"/>
                <a:ea typeface="Times New Roman" panose="02020603050405020304" pitchFamily="18" charset="0"/>
              </a:rPr>
              <a:t>This information is given in good faith based upon the latest information available to Rolls-Royce Controls and Data Services (NZ) Limited, no warranty or representation is given concerning such information, which must not be taken as establishing any contractual or other commitment binding upon Rolls-Royce Controls and Data Services (NZ) Limited or any of its subsidiary or associated companies.</a:t>
            </a:r>
            <a:endParaRPr lang="en-NZ" sz="750" dirty="0">
              <a:solidFill>
                <a:srgbClr val="000000"/>
              </a:solidFill>
              <a:latin typeface="Arial" panose="020B0604020202020204" pitchFamily="34" charset="0"/>
              <a:ea typeface="Times New Roman" panose="02020603050405020304" pitchFamily="18" charset="0"/>
            </a:endParaRPr>
          </a:p>
          <a:p>
            <a:pPr marL="23813" indent="0">
              <a:lnSpc>
                <a:spcPct val="115000"/>
              </a:lnSpc>
              <a:spcBef>
                <a:spcPts val="300"/>
              </a:spcBef>
              <a:spcAft>
                <a:spcPts val="300"/>
              </a:spcAft>
              <a:buNone/>
            </a:pPr>
            <a:r>
              <a:rPr lang="en-GB" sz="750" b="1" dirty="0">
                <a:solidFill>
                  <a:srgbClr val="000000"/>
                </a:solidFill>
                <a:latin typeface="Arial" panose="020B0604020202020204" pitchFamily="34" charset="0"/>
                <a:ea typeface="Times New Roman" panose="02020603050405020304" pitchFamily="18" charset="0"/>
              </a:rPr>
              <a:t>Confidentiality	</a:t>
            </a:r>
          </a:p>
          <a:p>
            <a:pPr marL="23813" indent="0">
              <a:lnSpc>
                <a:spcPct val="115000"/>
              </a:lnSpc>
              <a:spcBef>
                <a:spcPts val="300"/>
              </a:spcBef>
              <a:spcAft>
                <a:spcPts val="300"/>
              </a:spcAft>
              <a:buNone/>
            </a:pPr>
            <a:r>
              <a:rPr lang="en-GB" sz="750" dirty="0">
                <a:solidFill>
                  <a:srgbClr val="000000"/>
                </a:solidFill>
                <a:latin typeface="Arial" panose="020B0604020202020204" pitchFamily="34" charset="0"/>
                <a:ea typeface="Times New Roman" panose="02020603050405020304" pitchFamily="18" charset="0"/>
              </a:rPr>
              <a:t>The information in this document is the property of Rolls-Royce Controls and Data Services (NZ) Limited and may not be copied, or communicated to a third party, or used for any purpose other than that for which it is supplied, without the express written consent of Rolls-Royce Controls and Data Services (NZ) Limited.</a:t>
            </a:r>
            <a:endParaRPr lang="en-NZ" sz="750" dirty="0"/>
          </a:p>
        </p:txBody>
      </p:sp>
      <p:sp>
        <p:nvSpPr>
          <p:cNvPr id="14" name="Rectangle 13"/>
          <p:cNvSpPr/>
          <p:nvPr/>
        </p:nvSpPr>
        <p:spPr>
          <a:xfrm>
            <a:off x="2486236" y="1565034"/>
            <a:ext cx="1469314" cy="240322"/>
          </a:xfrm>
          <a:prstGeom prst="rect">
            <a:avLst/>
          </a:prstGeom>
        </p:spPr>
        <p:txBody>
          <a:bodyPr wrap="square">
            <a:spAutoFit/>
          </a:bodyPr>
          <a:lstStyle/>
          <a:p>
            <a:pPr marL="23813" indent="0">
              <a:lnSpc>
                <a:spcPct val="115000"/>
              </a:lnSpc>
              <a:spcBef>
                <a:spcPts val="300"/>
              </a:spcBef>
              <a:spcAft>
                <a:spcPts val="300"/>
              </a:spcAft>
              <a:buNone/>
            </a:pPr>
            <a:r>
              <a:rPr lang="en-NZ" sz="900" b="1" dirty="0">
                <a:solidFill>
                  <a:srgbClr val="000000"/>
                </a:solidFill>
                <a:latin typeface="Arial" panose="020B0604020202020204" pitchFamily="34" charset="0"/>
                <a:ea typeface="Times New Roman" panose="02020603050405020304" pitchFamily="18" charset="0"/>
              </a:rPr>
              <a:t>Revision History:</a:t>
            </a:r>
            <a:endParaRPr lang="en-NZ" sz="900" dirty="0"/>
          </a:p>
        </p:txBody>
      </p:sp>
    </p:spTree>
    <p:extLst>
      <p:ext uri="{BB962C8B-B14F-4D97-AF65-F5344CB8AC3E}">
        <p14:creationId xmlns:p14="http://schemas.microsoft.com/office/powerpoint/2010/main" val="3666789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9973" y="1736225"/>
            <a:ext cx="1783527" cy="3172300"/>
          </a:xfrm>
          <a:prstGeom prst="rect">
            <a:avLst/>
          </a:prstGeom>
          <a:ln w="127000">
            <a:solidFill>
              <a:schemeClr val="bg1">
                <a:lumMod val="95000"/>
                <a:lumOff val="5000"/>
              </a:schemeClr>
            </a:solidFill>
          </a:ln>
        </p:spPr>
      </p:pic>
      <p:sp>
        <p:nvSpPr>
          <p:cNvPr id="2" name="Title 1"/>
          <p:cNvSpPr>
            <a:spLocks noGrp="1"/>
          </p:cNvSpPr>
          <p:nvPr>
            <p:ph type="title"/>
          </p:nvPr>
        </p:nvSpPr>
        <p:spPr>
          <a:xfrm>
            <a:off x="2906740" y="950436"/>
            <a:ext cx="2603233" cy="695484"/>
          </a:xfrm>
        </p:spPr>
        <p:txBody>
          <a:bodyPr>
            <a:normAutofit/>
          </a:bodyPr>
          <a:lstStyle/>
          <a:p>
            <a:r>
              <a:rPr lang="en-GB" dirty="0"/>
              <a:t>3. Filling in the eReport </a:t>
            </a:r>
            <a:r>
              <a:rPr lang="en-GB" dirty="0" smtClean="0"/>
              <a:t/>
            </a:r>
            <a:br>
              <a:rPr lang="en-GB" dirty="0" smtClean="0"/>
            </a:br>
            <a:r>
              <a:rPr lang="en-GB" dirty="0" smtClean="0"/>
              <a:t>- Move to the next tab</a:t>
            </a:r>
            <a:endParaRPr lang="en-GB" sz="1800" dirty="0"/>
          </a:p>
        </p:txBody>
      </p:sp>
      <p:sp>
        <p:nvSpPr>
          <p:cNvPr id="3" name="Content Placeholder 2"/>
          <p:cNvSpPr>
            <a:spLocks noGrp="1"/>
          </p:cNvSpPr>
          <p:nvPr>
            <p:ph idx="4294967295"/>
          </p:nvPr>
        </p:nvSpPr>
        <p:spPr>
          <a:xfrm>
            <a:off x="2906740" y="1552352"/>
            <a:ext cx="2171599" cy="3311747"/>
          </a:xfrm>
          <a:prstGeom prst="rect">
            <a:avLst/>
          </a:prstGeom>
        </p:spPr>
        <p:txBody>
          <a:bodyPr>
            <a:normAutofit/>
          </a:bodyPr>
          <a:lstStyle/>
          <a:p>
            <a:r>
              <a:rPr lang="en-NZ" dirty="0"/>
              <a:t>The name and number of the tab are displayed at the bottom of the screen to help when navigating between tabs. </a:t>
            </a:r>
            <a:endParaRPr lang="en-NZ" dirty="0" smtClean="0"/>
          </a:p>
          <a:p>
            <a:r>
              <a:rPr lang="en-NZ" dirty="0" smtClean="0"/>
              <a:t>Move </a:t>
            </a:r>
            <a:r>
              <a:rPr lang="en-NZ" dirty="0"/>
              <a:t>between tabs on an eReport by swiping left or </a:t>
            </a:r>
            <a:r>
              <a:rPr lang="en-NZ" dirty="0" smtClean="0"/>
              <a:t>right or by tapping on the tab name and selecting a tab. </a:t>
            </a:r>
            <a:endParaRPr lang="en-NZ" dirty="0"/>
          </a:p>
          <a:p>
            <a:pPr marL="0" indent="0">
              <a:buNone/>
            </a:pPr>
            <a:endParaRPr lang="en-NZ" dirty="0"/>
          </a:p>
          <a:p>
            <a:pPr marL="0" indent="0">
              <a:buNone/>
            </a:pPr>
            <a:endParaRPr lang="en-NZ" dirty="0"/>
          </a:p>
        </p:txBody>
      </p:sp>
      <p:sp>
        <p:nvSpPr>
          <p:cNvPr id="4" name="Text Placeholder 3"/>
          <p:cNvSpPr>
            <a:spLocks noGrp="1"/>
          </p:cNvSpPr>
          <p:nvPr>
            <p:ph type="body" sz="quarter" idx="10"/>
          </p:nvPr>
        </p:nvSpPr>
        <p:spPr/>
        <p:txBody>
          <a:bodyPr/>
          <a:lstStyle/>
          <a:p>
            <a:r>
              <a:rPr lang="en-GB" dirty="0"/>
              <a:t>Mobile eReports – Step by Step</a:t>
            </a:r>
          </a:p>
        </p:txBody>
      </p:sp>
      <p:sp>
        <p:nvSpPr>
          <p:cNvPr id="5" name="AutoShape 2" descr="https://files.slack.com/files-pri/T2FGCJUMV-FQTJDTCA2/fil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807" y="267526"/>
            <a:ext cx="1795081" cy="3192851"/>
          </a:xfrm>
          <a:prstGeom prst="rect">
            <a:avLst/>
          </a:prstGeom>
          <a:ln w="127000">
            <a:solidFill>
              <a:schemeClr val="bg1">
                <a:lumMod val="95000"/>
                <a:lumOff val="5000"/>
              </a:schemeClr>
            </a:solidFill>
          </a:ln>
        </p:spPr>
      </p:pic>
      <p:sp>
        <p:nvSpPr>
          <p:cNvPr id="11" name="Rounded Rectangle 10"/>
          <p:cNvSpPr/>
          <p:nvPr/>
        </p:nvSpPr>
        <p:spPr>
          <a:xfrm>
            <a:off x="7537281" y="3031841"/>
            <a:ext cx="881973" cy="503237"/>
          </a:xfrm>
          <a:prstGeom prst="roundRect">
            <a:avLst/>
          </a:prstGeom>
          <a:noFill/>
          <a:ln>
            <a:solidFill>
              <a:srgbClr val="E21D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5" name="Group 14"/>
          <p:cNvGrpSpPr/>
          <p:nvPr/>
        </p:nvGrpSpPr>
        <p:grpSpPr>
          <a:xfrm>
            <a:off x="7390227" y="1614017"/>
            <a:ext cx="1354276" cy="1010248"/>
            <a:chOff x="5729301" y="2322514"/>
            <a:chExt cx="1140669" cy="850904"/>
          </a:xfrm>
        </p:grpSpPr>
        <p:pic>
          <p:nvPicPr>
            <p:cNvPr id="12" name="Picture 11"/>
            <p:cNvPicPr>
              <a:picLocks noChangeAspect="1"/>
            </p:cNvPicPr>
            <p:nvPr/>
          </p:nvPicPr>
          <p:blipFill>
            <a:blip r:embed="rId4">
              <a:biLevel thresh="75000"/>
            </a:blip>
            <a:stretch>
              <a:fillRect/>
            </a:stretch>
          </p:blipFill>
          <p:spPr>
            <a:xfrm rot="1702750">
              <a:off x="6227032" y="2430681"/>
              <a:ext cx="642938" cy="742737"/>
            </a:xfrm>
            <a:prstGeom prst="rect">
              <a:avLst/>
            </a:prstGeom>
          </p:spPr>
        </p:pic>
        <p:pic>
          <p:nvPicPr>
            <p:cNvPr id="14" name="Picture 13"/>
            <p:cNvPicPr>
              <a:picLocks noChangeAspect="1"/>
            </p:cNvPicPr>
            <p:nvPr/>
          </p:nvPicPr>
          <p:blipFill>
            <a:blip r:embed="rId5"/>
            <a:stretch>
              <a:fillRect/>
            </a:stretch>
          </p:blipFill>
          <p:spPr>
            <a:xfrm>
              <a:off x="5729301" y="2322514"/>
              <a:ext cx="828885" cy="306436"/>
            </a:xfrm>
            <a:prstGeom prst="rect">
              <a:avLst/>
            </a:prstGeom>
          </p:spPr>
        </p:pic>
      </p:grpSp>
    </p:spTree>
    <p:extLst>
      <p:ext uri="{BB962C8B-B14F-4D97-AF65-F5344CB8AC3E}">
        <p14:creationId xmlns:p14="http://schemas.microsoft.com/office/powerpoint/2010/main" val="1811402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5955" y="362646"/>
            <a:ext cx="2484000" cy="4418208"/>
          </a:xfrm>
          <a:prstGeom prst="rect">
            <a:avLst/>
          </a:prstGeom>
          <a:ln w="127000">
            <a:solidFill>
              <a:schemeClr val="bg1">
                <a:lumMod val="95000"/>
                <a:lumOff val="5000"/>
              </a:schemeClr>
            </a:solidFill>
          </a:ln>
        </p:spPr>
      </p:pic>
      <p:sp>
        <p:nvSpPr>
          <p:cNvPr id="2" name="Title 1"/>
          <p:cNvSpPr>
            <a:spLocks noGrp="1"/>
          </p:cNvSpPr>
          <p:nvPr>
            <p:ph type="title"/>
          </p:nvPr>
        </p:nvSpPr>
        <p:spPr/>
        <p:txBody>
          <a:bodyPr/>
          <a:lstStyle/>
          <a:p>
            <a:r>
              <a:rPr lang="en-GB" dirty="0" smtClean="0"/>
              <a:t>4. Save </a:t>
            </a:r>
            <a:r>
              <a:rPr lang="en-GB" dirty="0"/>
              <a:t>as </a:t>
            </a:r>
            <a:r>
              <a:rPr lang="en-GB" dirty="0" smtClean="0"/>
              <a:t>Draft</a:t>
            </a:r>
            <a:endParaRPr lang="en-GB" sz="1800" dirty="0"/>
          </a:p>
        </p:txBody>
      </p:sp>
      <p:sp>
        <p:nvSpPr>
          <p:cNvPr id="3" name="Content Placeholder 2"/>
          <p:cNvSpPr>
            <a:spLocks noGrp="1"/>
          </p:cNvSpPr>
          <p:nvPr>
            <p:ph idx="4294967295"/>
          </p:nvPr>
        </p:nvSpPr>
        <p:spPr>
          <a:xfrm>
            <a:off x="2971885" y="1410745"/>
            <a:ext cx="2393865" cy="1502576"/>
          </a:xfrm>
          <a:prstGeom prst="rect">
            <a:avLst/>
          </a:prstGeom>
        </p:spPr>
        <p:txBody>
          <a:bodyPr>
            <a:normAutofit lnSpcReduction="10000"/>
          </a:bodyPr>
          <a:lstStyle/>
          <a:p>
            <a:r>
              <a:rPr lang="en-NZ" dirty="0"/>
              <a:t>To save the eReport, tap the </a:t>
            </a:r>
            <a:r>
              <a:rPr lang="en-NZ" b="1" dirty="0"/>
              <a:t>Save </a:t>
            </a:r>
            <a:r>
              <a:rPr lang="en-NZ" dirty="0"/>
              <a:t>icon in the lower right-hand corner. </a:t>
            </a:r>
            <a:endParaRPr lang="en-NZ" dirty="0" smtClean="0"/>
          </a:p>
          <a:p>
            <a:r>
              <a:rPr lang="en-NZ" dirty="0"/>
              <a:t>Your draft eReports will appear on the </a:t>
            </a:r>
            <a:r>
              <a:rPr lang="en-NZ" b="1" dirty="0"/>
              <a:t>Drafts </a:t>
            </a:r>
            <a:r>
              <a:rPr lang="en-NZ" dirty="0" smtClean="0"/>
              <a:t>page.</a:t>
            </a:r>
            <a:endParaRPr lang="en-NZ" dirty="0"/>
          </a:p>
        </p:txBody>
      </p:sp>
      <p:sp>
        <p:nvSpPr>
          <p:cNvPr id="4" name="Text Placeholder 3"/>
          <p:cNvSpPr>
            <a:spLocks noGrp="1"/>
          </p:cNvSpPr>
          <p:nvPr>
            <p:ph type="body" sz="quarter" idx="10"/>
          </p:nvPr>
        </p:nvSpPr>
        <p:spPr/>
        <p:txBody>
          <a:bodyPr/>
          <a:lstStyle/>
          <a:p>
            <a:r>
              <a:rPr lang="en-GB" dirty="0"/>
              <a:t>Mobile eReports – Step by Step</a:t>
            </a:r>
          </a:p>
        </p:txBody>
      </p:sp>
      <p:sp>
        <p:nvSpPr>
          <p:cNvPr id="6" name="Rounded Rectangle 5"/>
          <p:cNvSpPr/>
          <p:nvPr/>
        </p:nvSpPr>
        <p:spPr>
          <a:xfrm>
            <a:off x="8388542" y="4325257"/>
            <a:ext cx="494202" cy="5283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166439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a:t>
            </a:r>
            <a:r>
              <a:rPr lang="en-GB" dirty="0"/>
              <a:t>Save as </a:t>
            </a:r>
            <a:r>
              <a:rPr lang="en-GB" dirty="0" smtClean="0"/>
              <a:t>Draft </a:t>
            </a:r>
            <a:br>
              <a:rPr lang="en-GB" dirty="0" smtClean="0"/>
            </a:br>
            <a:r>
              <a:rPr lang="en-GB" dirty="0" smtClean="0"/>
              <a:t>- </a:t>
            </a:r>
            <a:r>
              <a:rPr lang="en-GB" sz="1800" dirty="0" smtClean="0"/>
              <a:t>The Drafts list</a:t>
            </a:r>
            <a:endParaRPr lang="en-GB" sz="1800" dirty="0"/>
          </a:p>
        </p:txBody>
      </p:sp>
      <p:sp>
        <p:nvSpPr>
          <p:cNvPr id="3" name="Content Placeholder 2"/>
          <p:cNvSpPr>
            <a:spLocks noGrp="1"/>
          </p:cNvSpPr>
          <p:nvPr>
            <p:ph idx="4294967295"/>
          </p:nvPr>
        </p:nvSpPr>
        <p:spPr>
          <a:xfrm>
            <a:off x="2971886" y="1543235"/>
            <a:ext cx="2993486" cy="3383846"/>
          </a:xfrm>
          <a:prstGeom prst="rect">
            <a:avLst/>
          </a:prstGeom>
        </p:spPr>
        <p:txBody>
          <a:bodyPr>
            <a:normAutofit/>
          </a:bodyPr>
          <a:lstStyle/>
          <a:p>
            <a:r>
              <a:rPr lang="en-NZ" dirty="0" smtClean="0"/>
              <a:t>Displays Drafts and eReports </a:t>
            </a:r>
            <a:r>
              <a:rPr lang="en-NZ" dirty="0"/>
              <a:t>which have been returned so that you can continue to work on it before submitting it again. </a:t>
            </a:r>
          </a:p>
          <a:p>
            <a:r>
              <a:rPr lang="en-NZ" dirty="0"/>
              <a:t>Allows you to send more than one eReport at once. </a:t>
            </a:r>
            <a:endParaRPr lang="en-NZ" dirty="0" smtClean="0"/>
          </a:p>
          <a:p>
            <a:r>
              <a:rPr lang="en-NZ" dirty="0"/>
              <a:t>Allows you to </a:t>
            </a:r>
            <a:r>
              <a:rPr lang="en-NZ" dirty="0" smtClean="0"/>
              <a:t>delete one or </a:t>
            </a:r>
            <a:r>
              <a:rPr lang="en-NZ" dirty="0"/>
              <a:t>more </a:t>
            </a:r>
            <a:r>
              <a:rPr lang="en-NZ" dirty="0" smtClean="0"/>
              <a:t>eReports </a:t>
            </a:r>
            <a:r>
              <a:rPr lang="en-NZ" dirty="0"/>
              <a:t>at once. </a:t>
            </a:r>
          </a:p>
          <a:p>
            <a:r>
              <a:rPr lang="en-NZ" b="1" dirty="0" smtClean="0"/>
              <a:t>NOTE</a:t>
            </a:r>
            <a:r>
              <a:rPr lang="en-NZ" b="1" dirty="0"/>
              <a:t>: </a:t>
            </a:r>
            <a:r>
              <a:rPr lang="en-NZ" dirty="0"/>
              <a:t>An eReport in this </a:t>
            </a:r>
            <a:r>
              <a:rPr lang="en-NZ" dirty="0" smtClean="0"/>
              <a:t>list </a:t>
            </a:r>
            <a:r>
              <a:rPr lang="en-NZ" dirty="0"/>
              <a:t>will </a:t>
            </a:r>
            <a:r>
              <a:rPr lang="en-NZ" dirty="0" smtClean="0"/>
              <a:t>not be </a:t>
            </a:r>
            <a:r>
              <a:rPr lang="en-NZ" dirty="0"/>
              <a:t>synchronised to the main </a:t>
            </a:r>
            <a:r>
              <a:rPr lang="en-NZ" dirty="0" smtClean="0"/>
              <a:t>database until it has been sent.</a:t>
            </a:r>
            <a:endParaRPr lang="en-NZ" dirty="0"/>
          </a:p>
          <a:p>
            <a:endParaRPr lang="en-NZ" dirty="0"/>
          </a:p>
        </p:txBody>
      </p:sp>
      <p:sp>
        <p:nvSpPr>
          <p:cNvPr id="4" name="Text Placeholder 3"/>
          <p:cNvSpPr>
            <a:spLocks noGrp="1"/>
          </p:cNvSpPr>
          <p:nvPr>
            <p:ph type="body" sz="quarter" idx="10"/>
          </p:nvPr>
        </p:nvSpPr>
        <p:spPr/>
        <p:txBody>
          <a:bodyPr/>
          <a:lstStyle/>
          <a:p>
            <a:r>
              <a:rPr lang="en-GB" dirty="0" smtClean="0"/>
              <a:t>Mobile eReports – Step by Step</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578" y="362646"/>
            <a:ext cx="2484000" cy="4418208"/>
          </a:xfrm>
          <a:prstGeom prst="rect">
            <a:avLst/>
          </a:prstGeom>
          <a:ln w="127000">
            <a:solidFill>
              <a:schemeClr val="bg1">
                <a:lumMod val="95000"/>
                <a:lumOff val="5000"/>
              </a:schemeClr>
            </a:solidFill>
          </a:ln>
        </p:spPr>
      </p:pic>
    </p:spTree>
    <p:extLst>
      <p:ext uri="{BB962C8B-B14F-4D97-AF65-F5344CB8AC3E}">
        <p14:creationId xmlns:p14="http://schemas.microsoft.com/office/powerpoint/2010/main" val="1930400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Add </a:t>
            </a:r>
            <a:r>
              <a:rPr lang="en-GB" dirty="0"/>
              <a:t>A</a:t>
            </a:r>
            <a:r>
              <a:rPr lang="en-GB" dirty="0" smtClean="0"/>
              <a:t>ttachments</a:t>
            </a:r>
            <a:endParaRPr lang="en-GB" sz="1800" dirty="0"/>
          </a:p>
        </p:txBody>
      </p:sp>
      <p:sp>
        <p:nvSpPr>
          <p:cNvPr id="4" name="Text Placeholder 3"/>
          <p:cNvSpPr>
            <a:spLocks noGrp="1"/>
          </p:cNvSpPr>
          <p:nvPr>
            <p:ph type="body" sz="quarter" idx="10"/>
          </p:nvPr>
        </p:nvSpPr>
        <p:spPr/>
        <p:txBody>
          <a:bodyPr/>
          <a:lstStyle/>
          <a:p>
            <a:r>
              <a:rPr lang="en-GB" dirty="0"/>
              <a:t>Mobile eReports – Step by Step</a:t>
            </a:r>
          </a:p>
        </p:txBody>
      </p:sp>
      <p:sp>
        <p:nvSpPr>
          <p:cNvPr id="3" name="Content Placeholder 2"/>
          <p:cNvSpPr>
            <a:spLocks noGrp="1"/>
          </p:cNvSpPr>
          <p:nvPr>
            <p:ph type="body" sz="quarter" idx="11"/>
          </p:nvPr>
        </p:nvSpPr>
        <p:spPr>
          <a:xfrm>
            <a:off x="2971885" y="1411741"/>
            <a:ext cx="2393865" cy="3626984"/>
          </a:xfrm>
          <a:prstGeom prst="rect">
            <a:avLst/>
          </a:prstGeom>
        </p:spPr>
        <p:txBody>
          <a:bodyPr>
            <a:normAutofit lnSpcReduction="10000"/>
          </a:bodyPr>
          <a:lstStyle/>
          <a:p>
            <a:r>
              <a:rPr lang="en-NZ" dirty="0"/>
              <a:t>Add </a:t>
            </a:r>
            <a:r>
              <a:rPr lang="en-NZ" dirty="0" smtClean="0"/>
              <a:t>photos or videos to </a:t>
            </a:r>
            <a:r>
              <a:rPr lang="en-NZ" dirty="0"/>
              <a:t>the eReport from your device’s </a:t>
            </a:r>
            <a:r>
              <a:rPr lang="en-NZ" dirty="0" smtClean="0"/>
              <a:t>gallery</a:t>
            </a:r>
            <a:r>
              <a:rPr lang="en-NZ" dirty="0"/>
              <a:t>. </a:t>
            </a:r>
            <a:r>
              <a:rPr lang="en-NZ" dirty="0" smtClean="0"/>
              <a:t>Photos can also be added using the camera.</a:t>
            </a:r>
            <a:endParaRPr lang="en-NZ" dirty="0"/>
          </a:p>
          <a:p>
            <a:r>
              <a:rPr lang="en-NZ" dirty="0"/>
              <a:t>Files are attached with the file name, size and the date modified. </a:t>
            </a:r>
          </a:p>
          <a:p>
            <a:r>
              <a:rPr lang="en-NZ" dirty="0"/>
              <a:t>The file description is automatically filled in with the file name but can be edited. </a:t>
            </a:r>
          </a:p>
          <a:p>
            <a:r>
              <a:rPr lang="en-NZ" dirty="0"/>
              <a:t>Thumbnails of attached images are </a:t>
            </a:r>
            <a:r>
              <a:rPr lang="en-NZ" dirty="0" smtClean="0"/>
              <a:t>displayed </a:t>
            </a:r>
            <a:r>
              <a:rPr lang="en-NZ" dirty="0"/>
              <a:t>in the app.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720" y="362646"/>
            <a:ext cx="2484000" cy="4418209"/>
          </a:xfrm>
          <a:prstGeom prst="rect">
            <a:avLst/>
          </a:prstGeom>
          <a:ln w="127000">
            <a:solidFill>
              <a:schemeClr val="bg1">
                <a:lumMod val="95000"/>
                <a:lumOff val="5000"/>
              </a:schemeClr>
            </a:solidFill>
          </a:ln>
        </p:spPr>
      </p:pic>
    </p:spTree>
    <p:extLst>
      <p:ext uri="{BB962C8B-B14F-4D97-AF65-F5344CB8AC3E}">
        <p14:creationId xmlns:p14="http://schemas.microsoft.com/office/powerpoint/2010/main" val="38351495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024" y="327803"/>
            <a:ext cx="1800000" cy="3201600"/>
          </a:xfrm>
          <a:prstGeom prst="rect">
            <a:avLst/>
          </a:prstGeom>
          <a:ln w="127000">
            <a:solidFill>
              <a:schemeClr val="bg1">
                <a:lumMod val="95000"/>
                <a:lumOff val="5000"/>
              </a:schemeClr>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8720" y="1645920"/>
            <a:ext cx="1800000" cy="3201600"/>
          </a:xfrm>
          <a:prstGeom prst="rect">
            <a:avLst/>
          </a:prstGeom>
          <a:ln w="127000">
            <a:solidFill>
              <a:schemeClr val="bg1">
                <a:lumMod val="95000"/>
                <a:lumOff val="5000"/>
              </a:schemeClr>
            </a:solidFill>
          </a:ln>
        </p:spPr>
      </p:pic>
      <p:sp>
        <p:nvSpPr>
          <p:cNvPr id="2" name="Title 1"/>
          <p:cNvSpPr>
            <a:spLocks noGrp="1"/>
          </p:cNvSpPr>
          <p:nvPr>
            <p:ph type="title"/>
          </p:nvPr>
        </p:nvSpPr>
        <p:spPr/>
        <p:txBody>
          <a:bodyPr/>
          <a:lstStyle/>
          <a:p>
            <a:r>
              <a:rPr lang="en-GB" dirty="0" smtClean="0"/>
              <a:t>6. Send eReport</a:t>
            </a:r>
            <a:endParaRPr lang="en-GB" sz="1800" dirty="0"/>
          </a:p>
        </p:txBody>
      </p:sp>
      <p:sp>
        <p:nvSpPr>
          <p:cNvPr id="4" name="Text Placeholder 3"/>
          <p:cNvSpPr>
            <a:spLocks noGrp="1"/>
          </p:cNvSpPr>
          <p:nvPr>
            <p:ph type="body" sz="quarter" idx="10"/>
          </p:nvPr>
        </p:nvSpPr>
        <p:spPr/>
        <p:txBody>
          <a:bodyPr/>
          <a:lstStyle/>
          <a:p>
            <a:r>
              <a:rPr lang="en-GB" dirty="0"/>
              <a:t>Mobile eReports – Step by Step</a:t>
            </a:r>
          </a:p>
        </p:txBody>
      </p:sp>
      <p:sp>
        <p:nvSpPr>
          <p:cNvPr id="3" name="Content Placeholder 2"/>
          <p:cNvSpPr>
            <a:spLocks noGrp="1"/>
          </p:cNvSpPr>
          <p:nvPr>
            <p:ph type="body" sz="quarter" idx="11"/>
          </p:nvPr>
        </p:nvSpPr>
        <p:spPr>
          <a:xfrm>
            <a:off x="2971885" y="1383166"/>
            <a:ext cx="2393865" cy="2616608"/>
          </a:xfrm>
          <a:prstGeom prst="rect">
            <a:avLst/>
          </a:prstGeom>
        </p:spPr>
        <p:txBody>
          <a:bodyPr>
            <a:normAutofit/>
          </a:bodyPr>
          <a:lstStyle/>
          <a:p>
            <a:r>
              <a:rPr lang="en-NZ" dirty="0" err="1"/>
              <a:t>eReports</a:t>
            </a:r>
            <a:r>
              <a:rPr lang="en-NZ" dirty="0"/>
              <a:t> can be submitted from the form by clicking on the </a:t>
            </a:r>
            <a:r>
              <a:rPr lang="en-NZ" b="1" dirty="0"/>
              <a:t>Send</a:t>
            </a:r>
            <a:r>
              <a:rPr lang="en-NZ" dirty="0"/>
              <a:t> icon.</a:t>
            </a:r>
          </a:p>
          <a:p>
            <a:r>
              <a:rPr lang="en-NZ" dirty="0"/>
              <a:t>Alternatively, eReports can be submitted in bulk from the </a:t>
            </a:r>
            <a:r>
              <a:rPr lang="en-NZ" b="1" dirty="0"/>
              <a:t>Drafts</a:t>
            </a:r>
            <a:r>
              <a:rPr lang="en-NZ" dirty="0"/>
              <a:t> </a:t>
            </a:r>
            <a:r>
              <a:rPr lang="en-NZ" dirty="0" smtClean="0"/>
              <a:t>page. </a:t>
            </a:r>
            <a:endParaRPr lang="en-NZ" dirty="0"/>
          </a:p>
          <a:p>
            <a:r>
              <a:rPr lang="en-NZ" dirty="0"/>
              <a:t>The eReports will be moved to the </a:t>
            </a:r>
            <a:r>
              <a:rPr lang="en-NZ" b="1" dirty="0"/>
              <a:t>Outbox</a:t>
            </a:r>
            <a:r>
              <a:rPr lang="en-NZ" dirty="0"/>
              <a:t> </a:t>
            </a:r>
            <a:r>
              <a:rPr lang="en-NZ" dirty="0" smtClean="0"/>
              <a:t>page.</a:t>
            </a:r>
            <a:endParaRPr lang="en-NZ" dirty="0"/>
          </a:p>
        </p:txBody>
      </p:sp>
      <p:sp>
        <p:nvSpPr>
          <p:cNvPr id="8" name="Rounded Rectangle 7"/>
          <p:cNvSpPr/>
          <p:nvPr/>
        </p:nvSpPr>
        <p:spPr>
          <a:xfrm>
            <a:off x="5620276" y="3263972"/>
            <a:ext cx="241161" cy="2292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ounded Rectangle 8"/>
          <p:cNvSpPr/>
          <p:nvPr/>
        </p:nvSpPr>
        <p:spPr>
          <a:xfrm>
            <a:off x="7270084" y="4580733"/>
            <a:ext cx="265880" cy="2292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1920476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551" y="390226"/>
            <a:ext cx="2484000" cy="4418208"/>
          </a:xfrm>
          <a:prstGeom prst="rect">
            <a:avLst/>
          </a:prstGeom>
          <a:ln w="127000">
            <a:solidFill>
              <a:schemeClr val="bg1">
                <a:lumMod val="95000"/>
                <a:lumOff val="5000"/>
              </a:schemeClr>
            </a:solidFill>
          </a:ln>
        </p:spPr>
      </p:pic>
      <p:sp>
        <p:nvSpPr>
          <p:cNvPr id="2" name="Title 1"/>
          <p:cNvSpPr>
            <a:spLocks noGrp="1"/>
          </p:cNvSpPr>
          <p:nvPr>
            <p:ph type="title"/>
          </p:nvPr>
        </p:nvSpPr>
        <p:spPr>
          <a:xfrm>
            <a:off x="2971885" y="950436"/>
            <a:ext cx="3173733" cy="695484"/>
          </a:xfrm>
        </p:spPr>
        <p:txBody>
          <a:bodyPr/>
          <a:lstStyle/>
          <a:p>
            <a:r>
              <a:rPr lang="en-GB" dirty="0"/>
              <a:t>6. Send </a:t>
            </a:r>
            <a:r>
              <a:rPr lang="en-GB" dirty="0" smtClean="0"/>
              <a:t>eReport </a:t>
            </a:r>
            <a:br>
              <a:rPr lang="en-GB" dirty="0" smtClean="0"/>
            </a:br>
            <a:r>
              <a:rPr lang="en-GB" dirty="0" smtClean="0"/>
              <a:t>– The </a:t>
            </a:r>
            <a:r>
              <a:rPr lang="en-GB" sz="1800" dirty="0" smtClean="0"/>
              <a:t>Outbox</a:t>
            </a:r>
            <a:endParaRPr lang="en-GB" sz="1800" dirty="0"/>
          </a:p>
        </p:txBody>
      </p:sp>
      <p:sp>
        <p:nvSpPr>
          <p:cNvPr id="3" name="Content Placeholder 2"/>
          <p:cNvSpPr>
            <a:spLocks noGrp="1"/>
          </p:cNvSpPr>
          <p:nvPr>
            <p:ph idx="4294967295"/>
          </p:nvPr>
        </p:nvSpPr>
        <p:spPr>
          <a:xfrm>
            <a:off x="2971885" y="1550228"/>
            <a:ext cx="3035510" cy="3383846"/>
          </a:xfrm>
          <a:prstGeom prst="rect">
            <a:avLst/>
          </a:prstGeom>
        </p:spPr>
        <p:txBody>
          <a:bodyPr>
            <a:normAutofit fontScale="92500" lnSpcReduction="10000"/>
          </a:bodyPr>
          <a:lstStyle/>
          <a:p>
            <a:r>
              <a:rPr lang="en-NZ" dirty="0" smtClean="0"/>
              <a:t>Submitted </a:t>
            </a:r>
            <a:r>
              <a:rPr lang="en-NZ" dirty="0"/>
              <a:t>eReports are held in the </a:t>
            </a:r>
            <a:r>
              <a:rPr lang="en-NZ" b="1" dirty="0"/>
              <a:t>Outbox</a:t>
            </a:r>
            <a:r>
              <a:rPr lang="en-NZ" dirty="0"/>
              <a:t> if you are not connected to the network. </a:t>
            </a:r>
            <a:endParaRPr lang="en-NZ" dirty="0" smtClean="0"/>
          </a:p>
          <a:p>
            <a:r>
              <a:rPr lang="en-NZ" dirty="0" smtClean="0"/>
              <a:t>The </a:t>
            </a:r>
            <a:r>
              <a:rPr lang="en-NZ" dirty="0"/>
              <a:t>Outbox</a:t>
            </a:r>
            <a:r>
              <a:rPr lang="en-NZ" b="1" dirty="0"/>
              <a:t> </a:t>
            </a:r>
            <a:r>
              <a:rPr lang="en-NZ" dirty="0" smtClean="0"/>
              <a:t>can </a:t>
            </a:r>
            <a:r>
              <a:rPr lang="en-NZ" dirty="0"/>
              <a:t>be viewed at any time from the Home screen. </a:t>
            </a:r>
            <a:endParaRPr lang="en-NZ" dirty="0" smtClean="0"/>
          </a:p>
          <a:p>
            <a:r>
              <a:rPr lang="en-NZ" dirty="0" smtClean="0"/>
              <a:t>Reports </a:t>
            </a:r>
            <a:r>
              <a:rPr lang="en-NZ" dirty="0"/>
              <a:t>in </a:t>
            </a:r>
            <a:r>
              <a:rPr lang="en-NZ" dirty="0" smtClean="0"/>
              <a:t>the Outbox </a:t>
            </a:r>
            <a:r>
              <a:rPr lang="en-NZ" dirty="0"/>
              <a:t>can be viewed </a:t>
            </a:r>
            <a:r>
              <a:rPr lang="en-NZ" dirty="0" smtClean="0"/>
              <a:t>read-only.</a:t>
            </a:r>
          </a:p>
          <a:p>
            <a:r>
              <a:rPr lang="en-NZ" dirty="0" smtClean="0"/>
              <a:t>The </a:t>
            </a:r>
            <a:r>
              <a:rPr lang="en-NZ" dirty="0"/>
              <a:t>list displays the ID, Occurrence Date, Title </a:t>
            </a:r>
            <a:r>
              <a:rPr lang="en-NZ" dirty="0" smtClean="0"/>
              <a:t>of </a:t>
            </a:r>
            <a:r>
              <a:rPr lang="en-NZ" dirty="0"/>
              <a:t>your sent </a:t>
            </a:r>
            <a:r>
              <a:rPr lang="en-NZ" dirty="0" smtClean="0"/>
              <a:t>reports.</a:t>
            </a:r>
          </a:p>
          <a:p>
            <a:r>
              <a:rPr lang="en-NZ" dirty="0"/>
              <a:t>Allows you to delete one or more eReports at once. </a:t>
            </a:r>
          </a:p>
          <a:p>
            <a:r>
              <a:rPr lang="en-NZ" dirty="0" smtClean="0"/>
              <a:t>Allows you to revert </a:t>
            </a:r>
            <a:r>
              <a:rPr lang="en-NZ" dirty="0"/>
              <a:t>one or more eReports in the Outbox back to draft. </a:t>
            </a:r>
            <a:endParaRPr lang="en-NZ" dirty="0" smtClean="0"/>
          </a:p>
        </p:txBody>
      </p:sp>
      <p:sp>
        <p:nvSpPr>
          <p:cNvPr id="4" name="Text Placeholder 3"/>
          <p:cNvSpPr>
            <a:spLocks noGrp="1"/>
          </p:cNvSpPr>
          <p:nvPr>
            <p:ph type="body" sz="quarter" idx="10"/>
          </p:nvPr>
        </p:nvSpPr>
        <p:spPr/>
        <p:txBody>
          <a:bodyPr/>
          <a:lstStyle/>
          <a:p>
            <a:r>
              <a:rPr lang="en-GB" dirty="0" smtClean="0"/>
              <a:t>Mobile eReports – Step by Step</a:t>
            </a:r>
            <a:endParaRPr lang="en-GB" dirty="0"/>
          </a:p>
        </p:txBody>
      </p:sp>
      <p:sp>
        <p:nvSpPr>
          <p:cNvPr id="8" name="Rounded Rectangle 7"/>
          <p:cNvSpPr/>
          <p:nvPr/>
        </p:nvSpPr>
        <p:spPr>
          <a:xfrm>
            <a:off x="6306817" y="4444409"/>
            <a:ext cx="338637" cy="3427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ounded Rectangle 8"/>
          <p:cNvSpPr/>
          <p:nvPr/>
        </p:nvSpPr>
        <p:spPr>
          <a:xfrm>
            <a:off x="6666720" y="4444408"/>
            <a:ext cx="338637" cy="3427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558185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799" y="950436"/>
            <a:ext cx="3124114" cy="695484"/>
          </a:xfrm>
        </p:spPr>
        <p:txBody>
          <a:bodyPr/>
          <a:lstStyle/>
          <a:p>
            <a:r>
              <a:rPr lang="en-GB" dirty="0"/>
              <a:t>6. Send </a:t>
            </a:r>
            <a:r>
              <a:rPr lang="en-GB" dirty="0" smtClean="0"/>
              <a:t>eReport </a:t>
            </a:r>
            <a:br>
              <a:rPr lang="en-GB" dirty="0" smtClean="0"/>
            </a:br>
            <a:r>
              <a:rPr lang="en-GB" dirty="0" smtClean="0"/>
              <a:t>– The </a:t>
            </a:r>
            <a:r>
              <a:rPr lang="en-GB" sz="1800" dirty="0" smtClean="0"/>
              <a:t>Sent list</a:t>
            </a:r>
            <a:endParaRPr lang="en-GB" sz="1800" dirty="0"/>
          </a:p>
        </p:txBody>
      </p:sp>
      <p:sp>
        <p:nvSpPr>
          <p:cNvPr id="3" name="Content Placeholder 2"/>
          <p:cNvSpPr>
            <a:spLocks noGrp="1"/>
          </p:cNvSpPr>
          <p:nvPr>
            <p:ph idx="4294967295"/>
          </p:nvPr>
        </p:nvSpPr>
        <p:spPr>
          <a:xfrm>
            <a:off x="2684797" y="1536700"/>
            <a:ext cx="3439556" cy="3449970"/>
          </a:xfrm>
          <a:prstGeom prst="rect">
            <a:avLst/>
          </a:prstGeom>
        </p:spPr>
        <p:txBody>
          <a:bodyPr>
            <a:normAutofit fontScale="85000" lnSpcReduction="20000"/>
          </a:bodyPr>
          <a:lstStyle/>
          <a:p>
            <a:r>
              <a:rPr lang="en-NZ" dirty="0" smtClean="0"/>
              <a:t>Sent </a:t>
            </a:r>
            <a:r>
              <a:rPr lang="en-NZ" dirty="0"/>
              <a:t>eReports are added to the </a:t>
            </a:r>
            <a:r>
              <a:rPr lang="en-NZ" b="1" dirty="0"/>
              <a:t>Sent </a:t>
            </a:r>
            <a:r>
              <a:rPr lang="en-NZ" dirty="0" smtClean="0"/>
              <a:t>list</a:t>
            </a:r>
            <a:r>
              <a:rPr lang="en-NZ" dirty="0"/>
              <a:t> </a:t>
            </a:r>
            <a:r>
              <a:rPr lang="en-NZ" dirty="0" smtClean="0"/>
              <a:t>which can be viewed at any time from the Home screen.</a:t>
            </a:r>
          </a:p>
          <a:p>
            <a:r>
              <a:rPr lang="en-NZ" dirty="0" smtClean="0"/>
              <a:t>Reports </a:t>
            </a:r>
            <a:r>
              <a:rPr lang="en-NZ" dirty="0"/>
              <a:t>in this list can be viewed </a:t>
            </a:r>
            <a:r>
              <a:rPr lang="en-NZ" dirty="0" smtClean="0"/>
              <a:t>read-only.</a:t>
            </a:r>
          </a:p>
          <a:p>
            <a:r>
              <a:rPr lang="en-NZ" dirty="0" smtClean="0"/>
              <a:t>The list displays the ID, </a:t>
            </a:r>
            <a:r>
              <a:rPr lang="en-NZ" dirty="0"/>
              <a:t>Occurrence </a:t>
            </a:r>
            <a:r>
              <a:rPr lang="en-NZ" dirty="0" smtClean="0"/>
              <a:t>Date, Title</a:t>
            </a:r>
            <a:r>
              <a:rPr lang="en-NZ" dirty="0"/>
              <a:t> </a:t>
            </a:r>
            <a:r>
              <a:rPr lang="en-NZ" dirty="0" smtClean="0"/>
              <a:t>and Status </a:t>
            </a:r>
            <a:r>
              <a:rPr lang="en-NZ" dirty="0"/>
              <a:t>of your sent </a:t>
            </a:r>
            <a:r>
              <a:rPr lang="en-NZ" dirty="0" smtClean="0"/>
              <a:t>reports:</a:t>
            </a:r>
          </a:p>
          <a:p>
            <a:pPr marL="446088" lvl="3" indent="0">
              <a:buNone/>
            </a:pPr>
            <a:r>
              <a:rPr lang="en-NZ" sz="1300" b="1" dirty="0" smtClean="0"/>
              <a:t>Submitted</a:t>
            </a:r>
            <a:r>
              <a:rPr lang="en-NZ" sz="1300" dirty="0" smtClean="0"/>
              <a:t>: eReports which have only just been sent. </a:t>
            </a:r>
          </a:p>
          <a:p>
            <a:pPr marL="446088" lvl="3" indent="0">
              <a:buNone/>
            </a:pPr>
            <a:r>
              <a:rPr lang="en-NZ" sz="1300" b="1" dirty="0" smtClean="0"/>
              <a:t>Accepted</a:t>
            </a:r>
            <a:r>
              <a:rPr lang="en-NZ" sz="1300" dirty="0" smtClean="0"/>
              <a:t> eReports which have been accepted by the eReport Coordinator. </a:t>
            </a:r>
          </a:p>
          <a:p>
            <a:pPr marL="446088" lvl="3" indent="0">
              <a:buNone/>
            </a:pPr>
            <a:r>
              <a:rPr lang="en-NZ" sz="1300" b="1" dirty="0" smtClean="0"/>
              <a:t>Not Accepted</a:t>
            </a:r>
            <a:r>
              <a:rPr lang="en-NZ" sz="1300" dirty="0" smtClean="0"/>
              <a:t>: eReports which have been rejected by the eReport Coordinator. </a:t>
            </a:r>
          </a:p>
          <a:p>
            <a:pPr marL="177800" lvl="1" indent="-177800"/>
            <a:r>
              <a:rPr lang="en-NZ" sz="1500" dirty="0" smtClean="0"/>
              <a:t>Any </a:t>
            </a:r>
            <a:r>
              <a:rPr lang="en-NZ" sz="1500" dirty="0"/>
              <a:t>reports you may have sent using SMS </a:t>
            </a:r>
            <a:r>
              <a:rPr lang="en-NZ" sz="1500" dirty="0" smtClean="0"/>
              <a:t>Solution are also included in the list, </a:t>
            </a:r>
            <a:r>
              <a:rPr lang="en-NZ" sz="1500" dirty="0"/>
              <a:t>so that you can manage all of your sent reports from the app. </a:t>
            </a:r>
          </a:p>
          <a:p>
            <a:pPr marL="177800" lvl="1" indent="-177800"/>
            <a:r>
              <a:rPr lang="en-NZ" sz="1500" dirty="0" smtClean="0"/>
              <a:t>There is a </a:t>
            </a:r>
            <a:r>
              <a:rPr lang="en-NZ" sz="1500" dirty="0"/>
              <a:t>Search field to </a:t>
            </a:r>
            <a:r>
              <a:rPr lang="en-NZ" sz="1500" dirty="0" smtClean="0"/>
              <a:t>help you find a Sent report you might be looking for. </a:t>
            </a:r>
            <a:endParaRPr lang="en-NZ" sz="1500" dirty="0"/>
          </a:p>
        </p:txBody>
      </p:sp>
      <p:sp>
        <p:nvSpPr>
          <p:cNvPr id="4" name="Text Placeholder 3"/>
          <p:cNvSpPr>
            <a:spLocks noGrp="1"/>
          </p:cNvSpPr>
          <p:nvPr>
            <p:ph type="body" sz="quarter" idx="10"/>
          </p:nvPr>
        </p:nvSpPr>
        <p:spPr/>
        <p:txBody>
          <a:bodyPr/>
          <a:lstStyle/>
          <a:p>
            <a:r>
              <a:rPr lang="en-GB" dirty="0" smtClean="0"/>
              <a:t>Mobile eReports – Step by Step</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720" y="362646"/>
            <a:ext cx="2484000" cy="4418208"/>
          </a:xfrm>
          <a:prstGeom prst="rect">
            <a:avLst/>
          </a:prstGeom>
          <a:ln w="127000">
            <a:solidFill>
              <a:schemeClr val="bg1">
                <a:lumMod val="95000"/>
                <a:lumOff val="5000"/>
              </a:schemeClr>
            </a:solidFill>
          </a:ln>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7692" b="88462" l="11538" r="88462"/>
                    </a14:imgEffect>
                  </a14:imgLayer>
                </a14:imgProps>
              </a:ext>
              <a:ext uri="{28A0092B-C50C-407E-A947-70E740481C1C}">
                <a14:useLocalDpi xmlns:a14="http://schemas.microsoft.com/office/drawing/2010/main" val="0"/>
              </a:ext>
            </a:extLst>
          </a:blip>
          <a:srcRect/>
          <a:stretch/>
        </p:blipFill>
        <p:spPr>
          <a:xfrm>
            <a:off x="2936779" y="3168503"/>
            <a:ext cx="265814" cy="265815"/>
          </a:xfrm>
          <a:prstGeom prst="rect">
            <a:avLst/>
          </a:prstGeom>
          <a:ln w="127000">
            <a:noFill/>
          </a:ln>
        </p:spPr>
      </p:pic>
      <p:pic>
        <p:nvPicPr>
          <p:cNvPr id="9" name="Picture 8"/>
          <p:cNvPicPr>
            <a:picLocks noChangeAspect="1"/>
          </p:cNvPicPr>
          <p:nvPr/>
        </p:nvPicPr>
        <p:blipFill rotWithShape="1">
          <a:blip r:embed="rId6">
            <a:extLst>
              <a:ext uri="{BEBA8EAE-BF5A-486C-A8C5-ECC9F3942E4B}">
                <a14:imgProps xmlns:a14="http://schemas.microsoft.com/office/drawing/2010/main">
                  <a14:imgLayer r:embed="rId5">
                    <a14:imgEffect>
                      <a14:backgroundRemoval t="6061" b="87879" l="6667" r="90000"/>
                    </a14:imgEffect>
                  </a14:imgLayer>
                </a14:imgProps>
              </a:ext>
              <a:ext uri="{28A0092B-C50C-407E-A947-70E740481C1C}">
                <a14:useLocalDpi xmlns:a14="http://schemas.microsoft.com/office/drawing/2010/main" val="0"/>
              </a:ext>
            </a:extLst>
          </a:blip>
          <a:srcRect t="18750" r="17955" b="9376"/>
          <a:stretch/>
        </p:blipFill>
        <p:spPr>
          <a:xfrm>
            <a:off x="2927245" y="3476850"/>
            <a:ext cx="252983" cy="244549"/>
          </a:xfrm>
          <a:prstGeom prst="rect">
            <a:avLst/>
          </a:prstGeom>
          <a:ln w="127000">
            <a:noFill/>
          </a:ln>
        </p:spPr>
      </p:pic>
    </p:spTree>
    <p:extLst>
      <p:ext uri="{BB962C8B-B14F-4D97-AF65-F5344CB8AC3E}">
        <p14:creationId xmlns:p14="http://schemas.microsoft.com/office/powerpoint/2010/main" val="1336169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7. View Feedback</a:t>
            </a:r>
            <a:endParaRPr lang="en-GB" sz="1800" dirty="0"/>
          </a:p>
        </p:txBody>
      </p:sp>
      <p:sp>
        <p:nvSpPr>
          <p:cNvPr id="3" name="Content Placeholder 2"/>
          <p:cNvSpPr>
            <a:spLocks noGrp="1"/>
          </p:cNvSpPr>
          <p:nvPr>
            <p:ph idx="4294967295"/>
          </p:nvPr>
        </p:nvSpPr>
        <p:spPr>
          <a:xfrm>
            <a:off x="2971885" y="1383166"/>
            <a:ext cx="2793915" cy="3760334"/>
          </a:xfrm>
          <a:prstGeom prst="rect">
            <a:avLst/>
          </a:prstGeom>
        </p:spPr>
        <p:txBody>
          <a:bodyPr>
            <a:normAutofit fontScale="92500" lnSpcReduction="10000"/>
          </a:bodyPr>
          <a:lstStyle/>
          <a:p>
            <a:r>
              <a:rPr lang="en-NZ" dirty="0"/>
              <a:t>View feedback on sent eReports that have been returned or rejected, or when there is published feedback on an Investigation that your report is linked to. </a:t>
            </a:r>
            <a:endParaRPr lang="en-NZ" dirty="0" smtClean="0"/>
          </a:p>
          <a:p>
            <a:pPr marL="0" indent="0">
              <a:buNone/>
            </a:pPr>
            <a:endParaRPr lang="en-NZ" sz="900" dirty="0" smtClean="0"/>
          </a:p>
          <a:p>
            <a:pPr marL="533400" lvl="1" indent="0">
              <a:buNone/>
            </a:pPr>
            <a:r>
              <a:rPr lang="en-NZ" sz="1400" dirty="0" smtClean="0"/>
              <a:t>An envelope shows next to eReports which have unread feedback.</a:t>
            </a:r>
            <a:endParaRPr lang="en-NZ" sz="1400" dirty="0"/>
          </a:p>
          <a:p>
            <a:pPr marL="533400" lvl="1" indent="0">
              <a:buNone/>
            </a:pPr>
            <a:endParaRPr lang="en-NZ" sz="1400" dirty="0" smtClean="0"/>
          </a:p>
          <a:p>
            <a:pPr marL="533400" lvl="1" indent="0">
              <a:buNone/>
            </a:pPr>
            <a:r>
              <a:rPr lang="en-NZ" sz="1400" dirty="0" smtClean="0"/>
              <a:t>An open envelope shows next to eReports which have feedback that has been read.</a:t>
            </a:r>
          </a:p>
          <a:p>
            <a:pPr marL="533400" lvl="1" indent="0">
              <a:buNone/>
            </a:pPr>
            <a:endParaRPr lang="en-NZ" sz="900" dirty="0" smtClean="0"/>
          </a:p>
          <a:p>
            <a:pPr marL="0" indent="0">
              <a:buNone/>
            </a:pPr>
            <a:r>
              <a:rPr lang="en-NZ" b="1" dirty="0" smtClean="0"/>
              <a:t>NOTE:</a:t>
            </a:r>
            <a:r>
              <a:rPr lang="en-NZ" dirty="0" smtClean="0"/>
              <a:t> Feedback on returned reports reverts to unread once the report is resubmitted.</a:t>
            </a:r>
            <a:endParaRPr lang="en-NZ" dirty="0"/>
          </a:p>
        </p:txBody>
      </p:sp>
      <p:sp>
        <p:nvSpPr>
          <p:cNvPr id="4" name="Text Placeholder 3"/>
          <p:cNvSpPr>
            <a:spLocks noGrp="1"/>
          </p:cNvSpPr>
          <p:nvPr>
            <p:ph type="body" sz="quarter" idx="10"/>
          </p:nvPr>
        </p:nvSpPr>
        <p:spPr/>
        <p:txBody>
          <a:bodyPr/>
          <a:lstStyle/>
          <a:p>
            <a:r>
              <a:rPr lang="en-GB" dirty="0"/>
              <a:t>Mobile eReports – Step by Step</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6833" t="52868" r="5178" b="42746"/>
          <a:stretch/>
        </p:blipFill>
        <p:spPr>
          <a:xfrm>
            <a:off x="3024108" y="3490890"/>
            <a:ext cx="533400" cy="5207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720" y="368300"/>
            <a:ext cx="2484000" cy="4418208"/>
          </a:xfrm>
          <a:prstGeom prst="rect">
            <a:avLst/>
          </a:prstGeom>
          <a:ln w="127000">
            <a:solidFill>
              <a:schemeClr val="bg1">
                <a:lumMod val="95000"/>
                <a:lumOff val="5000"/>
              </a:schemeClr>
            </a:solidFill>
          </a:ln>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24108" y="2753258"/>
            <a:ext cx="508000" cy="419100"/>
          </a:xfrm>
          <a:prstGeom prst="rect">
            <a:avLst/>
          </a:prstGeom>
        </p:spPr>
      </p:pic>
    </p:spTree>
    <p:extLst>
      <p:ext uri="{BB962C8B-B14F-4D97-AF65-F5344CB8AC3E}">
        <p14:creationId xmlns:p14="http://schemas.microsoft.com/office/powerpoint/2010/main" val="3574749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User </a:t>
            </a:r>
            <a:r>
              <a:rPr lang="en-GB" dirty="0"/>
              <a:t>Settings</a:t>
            </a:r>
            <a:endParaRPr lang="en-GB" sz="1800" dirty="0"/>
          </a:p>
        </p:txBody>
      </p:sp>
      <p:sp>
        <p:nvSpPr>
          <p:cNvPr id="3" name="Content Placeholder 2"/>
          <p:cNvSpPr>
            <a:spLocks noGrp="1"/>
          </p:cNvSpPr>
          <p:nvPr>
            <p:ph idx="4294967295"/>
          </p:nvPr>
        </p:nvSpPr>
        <p:spPr>
          <a:xfrm>
            <a:off x="2971885" y="1386113"/>
            <a:ext cx="3109601" cy="3462333"/>
          </a:xfrm>
          <a:prstGeom prst="rect">
            <a:avLst/>
          </a:prstGeom>
        </p:spPr>
        <p:txBody>
          <a:bodyPr>
            <a:normAutofit lnSpcReduction="10000"/>
          </a:bodyPr>
          <a:lstStyle/>
          <a:p>
            <a:r>
              <a:rPr lang="en-NZ" dirty="0" smtClean="0"/>
              <a:t>Choose the language you want displayed in the app.</a:t>
            </a:r>
            <a:endParaRPr lang="en-NZ" dirty="0"/>
          </a:p>
          <a:p>
            <a:r>
              <a:rPr lang="en-NZ" dirty="0" smtClean="0"/>
              <a:t>Change </a:t>
            </a:r>
            <a:r>
              <a:rPr lang="en-NZ" dirty="0"/>
              <a:t>the label that is used for the list of new eReports to ‘Occurrence Title</a:t>
            </a:r>
            <a:r>
              <a:rPr lang="en-NZ" dirty="0" smtClean="0"/>
              <a:t>’, ‘</a:t>
            </a:r>
            <a:r>
              <a:rPr lang="en-NZ" dirty="0"/>
              <a:t>Occurrence Type</a:t>
            </a:r>
            <a:r>
              <a:rPr lang="en-NZ" dirty="0" smtClean="0"/>
              <a:t>’ or both, or ‘Occurrence Description’.</a:t>
            </a:r>
            <a:endParaRPr lang="en-NZ" dirty="0"/>
          </a:p>
          <a:p>
            <a:r>
              <a:rPr lang="en-NZ" dirty="0"/>
              <a:t>Limit the number of eReports that are shown in the Sent list. </a:t>
            </a:r>
          </a:p>
          <a:p>
            <a:r>
              <a:rPr lang="en-NZ" dirty="0" smtClean="0"/>
              <a:t>Enable ‘Single tap selection’ to allow you to select items in a list without having to tap ‘Select’ as well.</a:t>
            </a:r>
          </a:p>
          <a:p>
            <a:r>
              <a:rPr lang="en-NZ" dirty="0" smtClean="0"/>
              <a:t>‘Refresh My Session’ to</a:t>
            </a:r>
            <a:r>
              <a:rPr lang="en-GB" dirty="0" smtClean="0"/>
              <a:t> </a:t>
            </a:r>
            <a:r>
              <a:rPr lang="en-GB" dirty="0"/>
              <a:t>recover from </a:t>
            </a:r>
            <a:r>
              <a:rPr lang="en-GB" dirty="0" smtClean="0"/>
              <a:t>a corrupt </a:t>
            </a:r>
            <a:r>
              <a:rPr lang="en-GB" dirty="0"/>
              <a:t>or expired </a:t>
            </a:r>
            <a:r>
              <a:rPr lang="en-GB" dirty="0" smtClean="0"/>
              <a:t>token.</a:t>
            </a:r>
            <a:endParaRPr lang="en-NZ" dirty="0"/>
          </a:p>
        </p:txBody>
      </p:sp>
      <p:sp>
        <p:nvSpPr>
          <p:cNvPr id="4" name="Text Placeholder 3"/>
          <p:cNvSpPr>
            <a:spLocks noGrp="1"/>
          </p:cNvSpPr>
          <p:nvPr>
            <p:ph type="body" sz="quarter" idx="10"/>
          </p:nvPr>
        </p:nvSpPr>
        <p:spPr/>
        <p:txBody>
          <a:bodyPr/>
          <a:lstStyle/>
          <a:p>
            <a:r>
              <a:rPr lang="en-GB" dirty="0" smtClean="0"/>
              <a:t>Settings</a:t>
            </a:r>
            <a:endParaRPr lang="en-GB" dirty="0"/>
          </a:p>
        </p:txBody>
      </p:sp>
      <p:pic>
        <p:nvPicPr>
          <p:cNvPr id="8" name="Picture 7"/>
          <p:cNvPicPr>
            <a:picLocks noChangeAspect="1"/>
          </p:cNvPicPr>
          <p:nvPr/>
        </p:nvPicPr>
        <p:blipFill>
          <a:blip r:embed="rId3"/>
          <a:stretch>
            <a:fillRect/>
          </a:stretch>
        </p:blipFill>
        <p:spPr>
          <a:xfrm>
            <a:off x="6324720" y="360717"/>
            <a:ext cx="2484000" cy="4422066"/>
          </a:xfrm>
          <a:prstGeom prst="rect">
            <a:avLst/>
          </a:prstGeom>
          <a:ln w="127000">
            <a:solidFill>
              <a:schemeClr val="bg1">
                <a:lumMod val="95000"/>
                <a:lumOff val="5000"/>
              </a:schemeClr>
            </a:solidFill>
          </a:ln>
        </p:spPr>
      </p:pic>
    </p:spTree>
    <p:extLst>
      <p:ext uri="{BB962C8B-B14F-4D97-AF65-F5344CB8AC3E}">
        <p14:creationId xmlns:p14="http://schemas.microsoft.com/office/powerpoint/2010/main" val="2885550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System </a:t>
            </a:r>
            <a:r>
              <a:rPr lang="en-GB" dirty="0"/>
              <a:t>Settings</a:t>
            </a:r>
            <a:endParaRPr lang="en-GB" sz="1800" dirty="0"/>
          </a:p>
        </p:txBody>
      </p:sp>
      <p:sp>
        <p:nvSpPr>
          <p:cNvPr id="3" name="Content Placeholder 2"/>
          <p:cNvSpPr>
            <a:spLocks noGrp="1"/>
          </p:cNvSpPr>
          <p:nvPr>
            <p:ph idx="4294967295"/>
          </p:nvPr>
        </p:nvSpPr>
        <p:spPr>
          <a:xfrm>
            <a:off x="2971885" y="1386113"/>
            <a:ext cx="3109601" cy="3462333"/>
          </a:xfrm>
          <a:prstGeom prst="rect">
            <a:avLst/>
          </a:prstGeom>
        </p:spPr>
        <p:txBody>
          <a:bodyPr>
            <a:normAutofit fontScale="92500" lnSpcReduction="10000"/>
          </a:bodyPr>
          <a:lstStyle/>
          <a:p>
            <a:r>
              <a:rPr lang="en-NZ" dirty="0" smtClean="0"/>
              <a:t>Change </a:t>
            </a:r>
            <a:r>
              <a:rPr lang="en-NZ" dirty="0"/>
              <a:t>Connect Service URL (only possible when logged </a:t>
            </a:r>
            <a:r>
              <a:rPr lang="en-NZ" dirty="0" smtClean="0"/>
              <a:t>out)</a:t>
            </a:r>
          </a:p>
          <a:p>
            <a:r>
              <a:rPr lang="en-NZ" dirty="0" smtClean="0"/>
              <a:t>Enable debug logging to create log files to email support when troubleshooting.</a:t>
            </a:r>
          </a:p>
          <a:p>
            <a:r>
              <a:rPr lang="en-NZ" dirty="0" smtClean="0"/>
              <a:t>Automatically </a:t>
            </a:r>
            <a:r>
              <a:rPr lang="en-NZ" dirty="0"/>
              <a:t>compress attached images to small, medium or large. </a:t>
            </a:r>
            <a:endParaRPr lang="en-NZ" dirty="0" smtClean="0"/>
          </a:p>
          <a:p>
            <a:r>
              <a:rPr lang="en-NZ" dirty="0" smtClean="0"/>
              <a:t>Enable the app badge to display the number of unread feedback. </a:t>
            </a:r>
          </a:p>
          <a:p>
            <a:r>
              <a:rPr lang="en-NZ" dirty="0" smtClean="0"/>
              <a:t>Control how often the app checks for updated eReports and if this should only occur only when connected to </a:t>
            </a:r>
            <a:r>
              <a:rPr lang="en-NZ" dirty="0" err="1" smtClean="0"/>
              <a:t>WiFi</a:t>
            </a:r>
            <a:r>
              <a:rPr lang="en-NZ" dirty="0" smtClean="0"/>
              <a:t>.</a:t>
            </a:r>
          </a:p>
          <a:p>
            <a:r>
              <a:rPr lang="en-NZ" dirty="0" smtClean="0"/>
              <a:t>Choose </a:t>
            </a:r>
            <a:r>
              <a:rPr lang="en-NZ" dirty="0"/>
              <a:t>to remain logged </a:t>
            </a:r>
            <a:r>
              <a:rPr lang="en-NZ" dirty="0" smtClean="0"/>
              <a:t>in or when you should be automatically logged out of the app.</a:t>
            </a:r>
            <a:endParaRPr lang="en-NZ" dirty="0"/>
          </a:p>
          <a:p>
            <a:endParaRPr lang="en-NZ" dirty="0"/>
          </a:p>
        </p:txBody>
      </p:sp>
      <p:sp>
        <p:nvSpPr>
          <p:cNvPr id="4" name="Text Placeholder 3"/>
          <p:cNvSpPr>
            <a:spLocks noGrp="1"/>
          </p:cNvSpPr>
          <p:nvPr>
            <p:ph type="body" sz="quarter" idx="10"/>
          </p:nvPr>
        </p:nvSpPr>
        <p:spPr/>
        <p:txBody>
          <a:bodyPr/>
          <a:lstStyle/>
          <a:p>
            <a:r>
              <a:rPr lang="en-GB" dirty="0" smtClean="0"/>
              <a:t>Settings</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720" y="362646"/>
            <a:ext cx="2484000" cy="4418208"/>
          </a:xfrm>
          <a:prstGeom prst="rect">
            <a:avLst/>
          </a:prstGeom>
          <a:ln w="127000">
            <a:solidFill>
              <a:schemeClr val="bg1">
                <a:lumMod val="95000"/>
                <a:lumOff val="5000"/>
              </a:schemeClr>
            </a:solidFill>
          </a:ln>
        </p:spPr>
      </p:pic>
    </p:spTree>
    <p:extLst>
      <p:ext uri="{BB962C8B-B14F-4D97-AF65-F5344CB8AC3E}">
        <p14:creationId xmlns:p14="http://schemas.microsoft.com/office/powerpoint/2010/main" val="1006032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GB" dirty="0"/>
              <a:t>Overview</a:t>
            </a:r>
          </a:p>
        </p:txBody>
      </p:sp>
      <p:sp>
        <p:nvSpPr>
          <p:cNvPr id="4" name="Text Placeholder 3"/>
          <p:cNvSpPr>
            <a:spLocks noGrp="1"/>
          </p:cNvSpPr>
          <p:nvPr>
            <p:ph type="body" sz="quarter" idx="17"/>
          </p:nvPr>
        </p:nvSpPr>
        <p:spPr/>
        <p:txBody>
          <a:bodyPr/>
          <a:lstStyle/>
          <a:p>
            <a:r>
              <a:rPr lang="en-GB" dirty="0"/>
              <a:t>01</a:t>
            </a:r>
          </a:p>
        </p:txBody>
      </p:sp>
    </p:spTree>
    <p:extLst>
      <p:ext uri="{BB962C8B-B14F-4D97-AF65-F5344CB8AC3E}">
        <p14:creationId xmlns:p14="http://schemas.microsoft.com/office/powerpoint/2010/main" val="38920981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Get Help</a:t>
            </a:r>
            <a:endParaRPr lang="en-GB" sz="1800" dirty="0"/>
          </a:p>
        </p:txBody>
      </p:sp>
      <p:sp>
        <p:nvSpPr>
          <p:cNvPr id="3" name="Content Placeholder 2"/>
          <p:cNvSpPr>
            <a:spLocks noGrp="1"/>
          </p:cNvSpPr>
          <p:nvPr>
            <p:ph idx="4294967295"/>
          </p:nvPr>
        </p:nvSpPr>
        <p:spPr>
          <a:xfrm>
            <a:off x="2971885" y="1386114"/>
            <a:ext cx="2393865" cy="2616608"/>
          </a:xfrm>
          <a:prstGeom prst="rect">
            <a:avLst/>
          </a:prstGeom>
        </p:spPr>
        <p:txBody>
          <a:bodyPr>
            <a:normAutofit/>
          </a:bodyPr>
          <a:lstStyle/>
          <a:p>
            <a:r>
              <a:rPr lang="en-NZ" dirty="0"/>
              <a:t>Access Help from the Home screen</a:t>
            </a:r>
          </a:p>
          <a:p>
            <a:r>
              <a:rPr lang="en-NZ" dirty="0"/>
              <a:t>Detailed instructions on a single page divided up into 4 tabs</a:t>
            </a:r>
          </a:p>
        </p:txBody>
      </p:sp>
      <p:sp>
        <p:nvSpPr>
          <p:cNvPr id="4" name="Text Placeholder 3"/>
          <p:cNvSpPr>
            <a:spLocks noGrp="1"/>
          </p:cNvSpPr>
          <p:nvPr>
            <p:ph type="body" sz="quarter" idx="10"/>
          </p:nvPr>
        </p:nvSpPr>
        <p:spPr/>
        <p:txBody>
          <a:bodyPr/>
          <a:lstStyle/>
          <a:p>
            <a:r>
              <a:rPr lang="en-GB" dirty="0" smtClean="0"/>
              <a:t>Help</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720" y="362646"/>
            <a:ext cx="2484000" cy="4418208"/>
          </a:xfrm>
          <a:prstGeom prst="rect">
            <a:avLst/>
          </a:prstGeom>
          <a:ln w="127000">
            <a:solidFill>
              <a:schemeClr val="bg1">
                <a:lumMod val="95000"/>
                <a:lumOff val="5000"/>
              </a:schemeClr>
            </a:solidFill>
          </a:ln>
        </p:spPr>
      </p:pic>
    </p:spTree>
    <p:extLst>
      <p:ext uri="{BB962C8B-B14F-4D97-AF65-F5344CB8AC3E}">
        <p14:creationId xmlns:p14="http://schemas.microsoft.com/office/powerpoint/2010/main" val="3908537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0C1EAE7-BE87-0444-92A6-3D94B50C5FAE}"/>
              </a:ext>
            </a:extLst>
          </p:cNvPr>
          <p:cNvSpPr>
            <a:spLocks noGrp="1"/>
          </p:cNvSpPr>
          <p:nvPr>
            <p:ph type="body" sz="quarter" idx="18"/>
          </p:nvPr>
        </p:nvSpPr>
        <p:spPr/>
        <p:txBody>
          <a:bodyPr/>
          <a:lstStyle/>
          <a:p>
            <a:r>
              <a:rPr lang="en-GB" dirty="0"/>
              <a:t>Thank you</a:t>
            </a:r>
          </a:p>
        </p:txBody>
      </p:sp>
    </p:spTree>
    <p:extLst>
      <p:ext uri="{BB962C8B-B14F-4D97-AF65-F5344CB8AC3E}">
        <p14:creationId xmlns:p14="http://schemas.microsoft.com/office/powerpoint/2010/main" val="4229508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971884" y="908277"/>
            <a:ext cx="5836835" cy="1709877"/>
          </a:xfrm>
          <a:prstGeom prst="rect">
            <a:avLst/>
          </a:prstGeom>
        </p:spPr>
        <p:txBody>
          <a:bodyPr>
            <a:normAutofit/>
          </a:bodyPr>
          <a:lstStyle/>
          <a:p>
            <a:r>
              <a:rPr lang="en-GB" b="1" dirty="0"/>
              <a:t>Mobile </a:t>
            </a:r>
            <a:r>
              <a:rPr lang="en-GB" b="1" dirty="0" smtClean="0"/>
              <a:t>eReports </a:t>
            </a:r>
            <a:r>
              <a:rPr lang="en-GB" dirty="0" smtClean="0"/>
              <a:t>(MER) is </a:t>
            </a:r>
            <a:r>
              <a:rPr lang="en-GB" dirty="0"/>
              <a:t>an app which can be installed on an iPad or iPhone, or Android tablet or phone</a:t>
            </a:r>
            <a:r>
              <a:rPr lang="en-GB" dirty="0" smtClean="0"/>
              <a:t>.</a:t>
            </a:r>
            <a:endParaRPr lang="en-NZ" dirty="0" smtClean="0"/>
          </a:p>
          <a:p>
            <a:r>
              <a:rPr lang="en-NZ" dirty="0" smtClean="0"/>
              <a:t>It </a:t>
            </a:r>
            <a:r>
              <a:rPr lang="en-NZ" dirty="0"/>
              <a:t>allows you to create eReports </a:t>
            </a:r>
            <a:r>
              <a:rPr lang="en-NZ" b="1" dirty="0"/>
              <a:t>even when not connected </a:t>
            </a:r>
            <a:r>
              <a:rPr lang="en-NZ" dirty="0"/>
              <a:t>to the network (for example, during a flight).</a:t>
            </a:r>
          </a:p>
          <a:p>
            <a:r>
              <a:rPr lang="en-NZ" dirty="0"/>
              <a:t>When an eReport is submitted offline using the app, it will be held in an Outbox and sent when connectivity is restored.</a:t>
            </a:r>
          </a:p>
        </p:txBody>
      </p:sp>
      <p:sp>
        <p:nvSpPr>
          <p:cNvPr id="4" name="Text Placeholder 3"/>
          <p:cNvSpPr>
            <a:spLocks noGrp="1"/>
          </p:cNvSpPr>
          <p:nvPr>
            <p:ph type="body" sz="quarter" idx="10"/>
          </p:nvPr>
        </p:nvSpPr>
        <p:spPr/>
        <p:txBody>
          <a:bodyPr/>
          <a:lstStyle/>
          <a:p>
            <a:r>
              <a:rPr lang="en-GB" dirty="0" smtClean="0"/>
              <a:t>Overview</a:t>
            </a:r>
            <a:endParaRPr lang="en-GB" dirty="0"/>
          </a:p>
        </p:txBody>
      </p:sp>
    </p:spTree>
    <p:extLst>
      <p:ext uri="{BB962C8B-B14F-4D97-AF65-F5344CB8AC3E}">
        <p14:creationId xmlns:p14="http://schemas.microsoft.com/office/powerpoint/2010/main" val="2867774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Multiple users</a:t>
            </a:r>
          </a:p>
        </p:txBody>
      </p:sp>
      <p:sp>
        <p:nvSpPr>
          <p:cNvPr id="3" name="Content Placeholder 2"/>
          <p:cNvSpPr>
            <a:spLocks noGrp="1"/>
          </p:cNvSpPr>
          <p:nvPr>
            <p:ph idx="4294967295"/>
          </p:nvPr>
        </p:nvSpPr>
        <p:spPr>
          <a:xfrm>
            <a:off x="2971885" y="1514239"/>
            <a:ext cx="5836835" cy="2616608"/>
          </a:xfrm>
          <a:prstGeom prst="rect">
            <a:avLst/>
          </a:prstGeom>
        </p:spPr>
        <p:txBody>
          <a:bodyPr>
            <a:normAutofit/>
          </a:bodyPr>
          <a:lstStyle/>
          <a:p>
            <a:r>
              <a:rPr lang="en-NZ" dirty="0"/>
              <a:t>Multiple users can sign in </a:t>
            </a:r>
            <a:r>
              <a:rPr lang="en-NZ" dirty="0" smtClean="0"/>
              <a:t>at different times on </a:t>
            </a:r>
            <a:r>
              <a:rPr lang="en-NZ" dirty="0"/>
              <a:t>a </a:t>
            </a:r>
            <a:r>
              <a:rPr lang="en-NZ" b="1" dirty="0"/>
              <a:t>single device </a:t>
            </a:r>
            <a:r>
              <a:rPr lang="en-NZ" dirty="0"/>
              <a:t>and create </a:t>
            </a:r>
            <a:r>
              <a:rPr lang="en-NZ" dirty="0" smtClean="0"/>
              <a:t>and send their </a:t>
            </a:r>
            <a:r>
              <a:rPr lang="en-NZ" dirty="0"/>
              <a:t>own eReports. </a:t>
            </a:r>
          </a:p>
          <a:p>
            <a:r>
              <a:rPr lang="en-NZ" dirty="0"/>
              <a:t>Each user’s </a:t>
            </a:r>
            <a:r>
              <a:rPr lang="en-NZ" dirty="0" err="1"/>
              <a:t>eReports</a:t>
            </a:r>
            <a:r>
              <a:rPr lang="en-NZ" dirty="0"/>
              <a:t> will not be visible to other users.</a:t>
            </a:r>
          </a:p>
        </p:txBody>
      </p:sp>
      <p:sp>
        <p:nvSpPr>
          <p:cNvPr id="4" name="Text Placeholder 3"/>
          <p:cNvSpPr>
            <a:spLocks noGrp="1"/>
          </p:cNvSpPr>
          <p:nvPr>
            <p:ph type="body" sz="quarter" idx="10"/>
          </p:nvPr>
        </p:nvSpPr>
        <p:spPr/>
        <p:txBody>
          <a:bodyPr/>
          <a:lstStyle/>
          <a:p>
            <a:r>
              <a:rPr lang="en-GB" dirty="0" smtClean="0"/>
              <a:t>Overview</a:t>
            </a:r>
            <a:endParaRPr lang="en-GB" dirty="0"/>
          </a:p>
        </p:txBody>
      </p:sp>
      <p:sp>
        <p:nvSpPr>
          <p:cNvPr id="8" name="TextBox 7"/>
          <p:cNvSpPr txBox="1"/>
          <p:nvPr/>
        </p:nvSpPr>
        <p:spPr>
          <a:xfrm>
            <a:off x="6542992" y="2475851"/>
            <a:ext cx="1009663" cy="923330"/>
          </a:xfrm>
          <a:prstGeom prst="rect">
            <a:avLst/>
          </a:prstGeom>
          <a:noFill/>
        </p:spPr>
        <p:txBody>
          <a:bodyPr wrap="square" rtlCol="0">
            <a:spAutoFit/>
          </a:bodyPr>
          <a:lstStyle/>
          <a:p>
            <a:pPr algn="ctr"/>
            <a:r>
              <a:rPr lang="en-NZ" sz="5400" dirty="0">
                <a:solidFill>
                  <a:schemeClr val="bg2"/>
                </a:solidFill>
                <a:latin typeface="+mn-lt"/>
                <a:sym typeface="Webdings"/>
              </a:rPr>
              <a:t></a:t>
            </a:r>
            <a:endParaRPr lang="en-NZ" sz="9600" dirty="0">
              <a:solidFill>
                <a:schemeClr val="bg2"/>
              </a:solidFill>
              <a:latin typeface="+mn-lt"/>
            </a:endParaRPr>
          </a:p>
        </p:txBody>
      </p:sp>
      <p:cxnSp>
        <p:nvCxnSpPr>
          <p:cNvPr id="9" name="Straight Arrow Connector 8"/>
          <p:cNvCxnSpPr/>
          <p:nvPr/>
        </p:nvCxnSpPr>
        <p:spPr bwMode="auto">
          <a:xfrm>
            <a:off x="4891508" y="3394070"/>
            <a:ext cx="576305" cy="665570"/>
          </a:xfrm>
          <a:prstGeom prst="straightConnector1">
            <a:avLst/>
          </a:prstGeom>
          <a:solidFill>
            <a:schemeClr val="accent1"/>
          </a:solidFill>
          <a:ln w="57150" cap="flat" cmpd="sng" algn="ctr">
            <a:solidFill>
              <a:schemeClr val="bg2"/>
            </a:solidFill>
            <a:prstDash val="solid"/>
            <a:round/>
            <a:headEnd type="none" w="med" len="med"/>
            <a:tailEnd type="arrow"/>
          </a:ln>
          <a:effectLst/>
        </p:spPr>
      </p:cxnSp>
      <p:cxnSp>
        <p:nvCxnSpPr>
          <p:cNvPr id="10" name="Straight Arrow Connector 9"/>
          <p:cNvCxnSpPr/>
          <p:nvPr/>
        </p:nvCxnSpPr>
        <p:spPr bwMode="auto">
          <a:xfrm flipH="1">
            <a:off x="5968781" y="3365141"/>
            <a:ext cx="1" cy="366825"/>
          </a:xfrm>
          <a:prstGeom prst="straightConnector1">
            <a:avLst/>
          </a:prstGeom>
          <a:solidFill>
            <a:schemeClr val="accent1"/>
          </a:solidFill>
          <a:ln w="57150" cap="flat" cmpd="sng" algn="ctr">
            <a:solidFill>
              <a:schemeClr val="bg2"/>
            </a:solidFill>
            <a:prstDash val="solid"/>
            <a:round/>
            <a:headEnd type="none" w="med" len="med"/>
            <a:tailEnd type="arrow"/>
          </a:ln>
          <a:effectLst/>
        </p:spPr>
      </p:cxnSp>
      <p:cxnSp>
        <p:nvCxnSpPr>
          <p:cNvPr id="11" name="Straight Arrow Connector 10"/>
          <p:cNvCxnSpPr/>
          <p:nvPr/>
        </p:nvCxnSpPr>
        <p:spPr bwMode="auto">
          <a:xfrm flipH="1">
            <a:off x="6518275" y="3394070"/>
            <a:ext cx="393990" cy="665570"/>
          </a:xfrm>
          <a:prstGeom prst="straightConnector1">
            <a:avLst/>
          </a:prstGeom>
          <a:solidFill>
            <a:schemeClr val="accent1"/>
          </a:solidFill>
          <a:ln w="57150" cap="flat" cmpd="sng" algn="ctr">
            <a:solidFill>
              <a:schemeClr val="bg2"/>
            </a:solidFill>
            <a:prstDash val="solid"/>
            <a:round/>
            <a:headEnd type="none" w="med" len="med"/>
            <a:tailEnd type="arrow"/>
          </a:ln>
          <a:effectLst/>
        </p:spPr>
      </p:cxnSp>
      <p:grpSp>
        <p:nvGrpSpPr>
          <p:cNvPr id="12" name="Group 11"/>
          <p:cNvGrpSpPr/>
          <p:nvPr/>
        </p:nvGrpSpPr>
        <p:grpSpPr>
          <a:xfrm>
            <a:off x="5446207" y="2650605"/>
            <a:ext cx="1072068" cy="784815"/>
            <a:chOff x="3772006" y="1866900"/>
            <a:chExt cx="1772957" cy="1476000"/>
          </a:xfrm>
        </p:grpSpPr>
        <p:cxnSp>
          <p:nvCxnSpPr>
            <p:cNvPr id="13" name="Straight Connector 12"/>
            <p:cNvCxnSpPr/>
            <p:nvPr/>
          </p:nvCxnSpPr>
          <p:spPr bwMode="auto">
            <a:xfrm>
              <a:off x="3772006" y="1866900"/>
              <a:ext cx="0" cy="1476000"/>
            </a:xfrm>
            <a:prstGeom prst="line">
              <a:avLst/>
            </a:prstGeom>
            <a:solidFill>
              <a:schemeClr val="accent1"/>
            </a:solidFill>
            <a:ln w="38100" cap="flat" cmpd="sng" algn="ctr">
              <a:solidFill>
                <a:srgbClr val="FF0000"/>
              </a:solidFill>
              <a:prstDash val="sysDash"/>
              <a:round/>
              <a:headEnd type="none" w="med" len="med"/>
              <a:tailEnd type="none" w="med" len="med"/>
            </a:ln>
            <a:effectLst/>
          </p:spPr>
        </p:cxnSp>
        <p:cxnSp>
          <p:nvCxnSpPr>
            <p:cNvPr id="14" name="Straight Connector 13"/>
            <p:cNvCxnSpPr/>
            <p:nvPr/>
          </p:nvCxnSpPr>
          <p:spPr bwMode="auto">
            <a:xfrm>
              <a:off x="5544963" y="1866900"/>
              <a:ext cx="0" cy="1476000"/>
            </a:xfrm>
            <a:prstGeom prst="line">
              <a:avLst/>
            </a:prstGeom>
            <a:solidFill>
              <a:schemeClr val="accent1"/>
            </a:solidFill>
            <a:ln w="38100" cap="flat" cmpd="sng" algn="ctr">
              <a:solidFill>
                <a:srgbClr val="FF0000"/>
              </a:solidFill>
              <a:prstDash val="sysDash"/>
              <a:round/>
              <a:headEnd type="none" w="med" len="med"/>
              <a:tailEnd type="none" w="med" len="med"/>
            </a:ln>
            <a:effectLst/>
          </p:spPr>
        </p:cxnSp>
      </p:grpSp>
      <p:sp>
        <p:nvSpPr>
          <p:cNvPr id="22" name="TextBox 21"/>
          <p:cNvSpPr txBox="1"/>
          <p:nvPr/>
        </p:nvSpPr>
        <p:spPr>
          <a:xfrm>
            <a:off x="5472923" y="2475851"/>
            <a:ext cx="1009663" cy="923330"/>
          </a:xfrm>
          <a:prstGeom prst="rect">
            <a:avLst/>
          </a:prstGeom>
          <a:noFill/>
        </p:spPr>
        <p:txBody>
          <a:bodyPr wrap="square" rtlCol="0">
            <a:spAutoFit/>
          </a:bodyPr>
          <a:lstStyle/>
          <a:p>
            <a:pPr algn="ctr"/>
            <a:r>
              <a:rPr lang="en-NZ" sz="5400" dirty="0">
                <a:solidFill>
                  <a:schemeClr val="bg2"/>
                </a:solidFill>
                <a:latin typeface="+mn-lt"/>
                <a:sym typeface="Webdings"/>
              </a:rPr>
              <a:t></a:t>
            </a:r>
            <a:endParaRPr lang="en-NZ" sz="9600" dirty="0">
              <a:solidFill>
                <a:schemeClr val="bg2"/>
              </a:solidFill>
              <a:latin typeface="+mn-lt"/>
            </a:endParaRPr>
          </a:p>
        </p:txBody>
      </p:sp>
      <p:sp>
        <p:nvSpPr>
          <p:cNvPr id="23" name="TextBox 22"/>
          <p:cNvSpPr txBox="1"/>
          <p:nvPr/>
        </p:nvSpPr>
        <p:spPr>
          <a:xfrm>
            <a:off x="4285079" y="2476707"/>
            <a:ext cx="1009663" cy="923330"/>
          </a:xfrm>
          <a:prstGeom prst="rect">
            <a:avLst/>
          </a:prstGeom>
          <a:noFill/>
        </p:spPr>
        <p:txBody>
          <a:bodyPr wrap="square" rtlCol="0">
            <a:spAutoFit/>
          </a:bodyPr>
          <a:lstStyle/>
          <a:p>
            <a:pPr algn="ctr"/>
            <a:r>
              <a:rPr lang="en-NZ" sz="5400" dirty="0">
                <a:solidFill>
                  <a:schemeClr val="bg2"/>
                </a:solidFill>
                <a:latin typeface="+mn-lt"/>
                <a:sym typeface="Webdings"/>
              </a:rPr>
              <a:t></a:t>
            </a:r>
            <a:endParaRPr lang="en-NZ" sz="9600" dirty="0">
              <a:solidFill>
                <a:schemeClr val="bg2"/>
              </a:solidFill>
              <a:latin typeface="+mn-lt"/>
            </a:endParaRP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215" y="3821649"/>
            <a:ext cx="493131" cy="1069843"/>
          </a:xfrm>
          <a:prstGeom prst="rect">
            <a:avLst/>
          </a:prstGeom>
          <a:ln w="63500">
            <a:solidFill>
              <a:schemeClr val="bg1">
                <a:lumMod val="95000"/>
                <a:lumOff val="5000"/>
              </a:schemeClr>
            </a:solidFill>
          </a:ln>
        </p:spPr>
      </p:pic>
    </p:spTree>
    <p:extLst>
      <p:ext uri="{BB962C8B-B14F-4D97-AF65-F5344CB8AC3E}">
        <p14:creationId xmlns:p14="http://schemas.microsoft.com/office/powerpoint/2010/main" val="369019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Mobile </a:t>
            </a:r>
            <a:r>
              <a:rPr lang="en-GB" sz="1800" dirty="0" err="1"/>
              <a:t>eReports</a:t>
            </a:r>
            <a:r>
              <a:rPr lang="en-GB" sz="1800" dirty="0"/>
              <a:t> v3</a:t>
            </a:r>
          </a:p>
        </p:txBody>
      </p:sp>
      <p:sp>
        <p:nvSpPr>
          <p:cNvPr id="3" name="Content Placeholder 2"/>
          <p:cNvSpPr>
            <a:spLocks noGrp="1"/>
          </p:cNvSpPr>
          <p:nvPr>
            <p:ph idx="4294967295"/>
          </p:nvPr>
        </p:nvSpPr>
        <p:spPr>
          <a:xfrm>
            <a:off x="2971885" y="1480997"/>
            <a:ext cx="3358577" cy="3483845"/>
          </a:xfrm>
          <a:prstGeom prst="rect">
            <a:avLst/>
          </a:prstGeom>
        </p:spPr>
        <p:txBody>
          <a:bodyPr>
            <a:normAutofit fontScale="92500"/>
          </a:bodyPr>
          <a:lstStyle/>
          <a:p>
            <a:r>
              <a:rPr lang="en-NZ" dirty="0"/>
              <a:t>This app is a cross platform rewrite of Mobile eReports v2.4 that includes many improvements and changes which address a number of historical issues and enhancements from Mobile eReports v2.4.</a:t>
            </a:r>
          </a:p>
          <a:p>
            <a:r>
              <a:rPr lang="en-NZ" dirty="0"/>
              <a:t>This app is designed to be used on both smartphones and tablets</a:t>
            </a:r>
          </a:p>
          <a:p>
            <a:r>
              <a:rPr lang="en-GB" dirty="0"/>
              <a:t>This app is available as a separate download from the App Stores (Google Play / Apple App Store).</a:t>
            </a:r>
          </a:p>
          <a:p>
            <a:r>
              <a:rPr lang="en-NZ" dirty="0" smtClean="0"/>
              <a:t>The </a:t>
            </a:r>
            <a:r>
              <a:rPr lang="en-NZ" dirty="0"/>
              <a:t>app supports Active Directory, OAuth2, and SMS Solution database </a:t>
            </a:r>
            <a:r>
              <a:rPr lang="en-NZ" dirty="0" smtClean="0"/>
              <a:t>accounts when configured via the Connect Service.</a:t>
            </a:r>
            <a:endParaRPr lang="en-NZ" dirty="0"/>
          </a:p>
        </p:txBody>
      </p:sp>
      <p:sp>
        <p:nvSpPr>
          <p:cNvPr id="4" name="Text Placeholder 3"/>
          <p:cNvSpPr>
            <a:spLocks noGrp="1"/>
          </p:cNvSpPr>
          <p:nvPr>
            <p:ph type="body" sz="quarter" idx="10"/>
          </p:nvPr>
        </p:nvSpPr>
        <p:spPr/>
        <p:txBody>
          <a:bodyPr/>
          <a:lstStyle/>
          <a:p>
            <a:r>
              <a:rPr lang="en-GB" dirty="0"/>
              <a:t>Overview</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462" y="268637"/>
            <a:ext cx="1549443" cy="2754565"/>
          </a:xfrm>
          <a:prstGeom prst="rect">
            <a:avLst/>
          </a:prstGeom>
          <a:ln w="63500">
            <a:solidFill>
              <a:schemeClr val="bg1">
                <a:lumMod val="95000"/>
                <a:lumOff val="5000"/>
              </a:schemeClr>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0365" y="1754935"/>
            <a:ext cx="1432061" cy="3100891"/>
          </a:xfrm>
          <a:prstGeom prst="rect">
            <a:avLst/>
          </a:prstGeom>
          <a:ln w="63500">
            <a:solidFill>
              <a:schemeClr val="bg1">
                <a:lumMod val="95000"/>
                <a:lumOff val="5000"/>
              </a:schemeClr>
            </a:solidFill>
          </a:ln>
        </p:spPr>
      </p:pic>
    </p:spTree>
    <p:extLst>
      <p:ext uri="{BB962C8B-B14F-4D97-AF65-F5344CB8AC3E}">
        <p14:creationId xmlns:p14="http://schemas.microsoft.com/office/powerpoint/2010/main" val="2667341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Prerequisites</a:t>
            </a:r>
          </a:p>
        </p:txBody>
      </p:sp>
      <p:sp>
        <p:nvSpPr>
          <p:cNvPr id="3" name="Content Placeholder 2"/>
          <p:cNvSpPr>
            <a:spLocks noGrp="1"/>
          </p:cNvSpPr>
          <p:nvPr>
            <p:ph idx="4294967295"/>
          </p:nvPr>
        </p:nvSpPr>
        <p:spPr>
          <a:xfrm>
            <a:off x="2971885" y="1496629"/>
            <a:ext cx="5836835" cy="2616608"/>
          </a:xfrm>
          <a:prstGeom prst="rect">
            <a:avLst/>
          </a:prstGeom>
        </p:spPr>
        <p:txBody>
          <a:bodyPr>
            <a:normAutofit/>
          </a:bodyPr>
          <a:lstStyle/>
          <a:p>
            <a:r>
              <a:rPr lang="en-NZ" dirty="0"/>
              <a:t>MER3 will not function until SMS Solution (including the Connect Service) has been updated to either 2017.2 HF9 or 2018.2 HF1 or later. </a:t>
            </a:r>
          </a:p>
          <a:p>
            <a:r>
              <a:rPr lang="en-NZ" dirty="0"/>
              <a:t>Scripts to insert sample draft form definitions configured for MER3 based on standard Occurrence Types and field definitions are available on request. </a:t>
            </a:r>
          </a:p>
          <a:p>
            <a:r>
              <a:rPr lang="en-NZ" dirty="0"/>
              <a:t>To move to using MER3 the existing iPad forms/layouts will need to be copied and updated to comply with the new layout in MER3. This will not affect the operation of MER2.4.x. </a:t>
            </a:r>
            <a:endParaRPr lang="en-NZ" dirty="0" smtClean="0"/>
          </a:p>
          <a:p>
            <a:r>
              <a:rPr lang="en-US" dirty="0" smtClean="0"/>
              <a:t>MER2.4.x will no longer be supported from 1 Jan 2020</a:t>
            </a:r>
            <a:endParaRPr lang="en-NZ" dirty="0"/>
          </a:p>
        </p:txBody>
      </p:sp>
      <p:sp>
        <p:nvSpPr>
          <p:cNvPr id="4" name="Text Placeholder 3"/>
          <p:cNvSpPr>
            <a:spLocks noGrp="1"/>
          </p:cNvSpPr>
          <p:nvPr>
            <p:ph type="body" sz="quarter" idx="10"/>
          </p:nvPr>
        </p:nvSpPr>
        <p:spPr/>
        <p:txBody>
          <a:bodyPr/>
          <a:lstStyle/>
          <a:p>
            <a:r>
              <a:rPr lang="en-GB" dirty="0"/>
              <a:t>Overview</a:t>
            </a:r>
          </a:p>
        </p:txBody>
      </p:sp>
    </p:spTree>
    <p:extLst>
      <p:ext uri="{BB962C8B-B14F-4D97-AF65-F5344CB8AC3E}">
        <p14:creationId xmlns:p14="http://schemas.microsoft.com/office/powerpoint/2010/main" val="198090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Changes </a:t>
            </a:r>
            <a:r>
              <a:rPr lang="en-GB" dirty="0"/>
              <a:t>in Mobile </a:t>
            </a:r>
            <a:r>
              <a:rPr lang="en-GB" dirty="0" err="1"/>
              <a:t>eReports</a:t>
            </a:r>
            <a:r>
              <a:rPr lang="en-GB" dirty="0"/>
              <a:t> v3</a:t>
            </a:r>
            <a:endParaRPr lang="en-GB" sz="1800" dirty="0"/>
          </a:p>
        </p:txBody>
      </p:sp>
      <p:sp>
        <p:nvSpPr>
          <p:cNvPr id="3" name="Content Placeholder 2"/>
          <p:cNvSpPr>
            <a:spLocks noGrp="1"/>
          </p:cNvSpPr>
          <p:nvPr>
            <p:ph idx="4294967295"/>
          </p:nvPr>
        </p:nvSpPr>
        <p:spPr>
          <a:xfrm>
            <a:off x="2971885" y="1496629"/>
            <a:ext cx="5836835" cy="2616608"/>
          </a:xfrm>
          <a:prstGeom prst="rect">
            <a:avLst/>
          </a:prstGeom>
        </p:spPr>
        <p:txBody>
          <a:bodyPr>
            <a:normAutofit lnSpcReduction="10000"/>
          </a:bodyPr>
          <a:lstStyle/>
          <a:p>
            <a:r>
              <a:rPr lang="en-US" dirty="0" smtClean="0"/>
              <a:t>Standard lookups that were previously populated using queries will now use the built-in search functions in MERv3.  These include any queries that selected data from the following tables:</a:t>
            </a:r>
          </a:p>
          <a:p>
            <a:pPr lvl="1"/>
            <a:r>
              <a:rPr lang="en-US" dirty="0" smtClean="0"/>
              <a:t>Staff Member</a:t>
            </a:r>
          </a:p>
          <a:p>
            <a:pPr lvl="1"/>
            <a:r>
              <a:rPr lang="en-US" dirty="0" smtClean="0"/>
              <a:t>Location</a:t>
            </a:r>
          </a:p>
          <a:p>
            <a:pPr lvl="1"/>
            <a:r>
              <a:rPr lang="en-US" dirty="0" err="1" smtClean="0"/>
              <a:t>Organisation</a:t>
            </a:r>
            <a:r>
              <a:rPr lang="en-US" dirty="0" smtClean="0"/>
              <a:t> Structure</a:t>
            </a:r>
          </a:p>
          <a:p>
            <a:pPr lvl="1"/>
            <a:r>
              <a:rPr lang="en-US" dirty="0" smtClean="0"/>
              <a:t>Aircraft</a:t>
            </a:r>
          </a:p>
          <a:p>
            <a:pPr lvl="1"/>
            <a:r>
              <a:rPr lang="en-US" dirty="0" smtClean="0"/>
              <a:t>Bird Species</a:t>
            </a:r>
          </a:p>
          <a:p>
            <a:r>
              <a:rPr lang="en-US" dirty="0" smtClean="0"/>
              <a:t>Additional filtering options for these lookups will be available in the 2020 Safety Refresh for SMS.</a:t>
            </a:r>
          </a:p>
          <a:p>
            <a:r>
              <a:rPr lang="en-US" dirty="0" smtClean="0"/>
              <a:t>MER2.4.x will no longer be supported from 1 Jan 2020</a:t>
            </a:r>
          </a:p>
          <a:p>
            <a:endParaRPr lang="en-NZ" dirty="0"/>
          </a:p>
        </p:txBody>
      </p:sp>
      <p:sp>
        <p:nvSpPr>
          <p:cNvPr id="4" name="Text Placeholder 3"/>
          <p:cNvSpPr>
            <a:spLocks noGrp="1"/>
          </p:cNvSpPr>
          <p:nvPr>
            <p:ph type="body" sz="quarter" idx="10"/>
          </p:nvPr>
        </p:nvSpPr>
        <p:spPr/>
        <p:txBody>
          <a:bodyPr/>
          <a:lstStyle/>
          <a:p>
            <a:r>
              <a:rPr lang="en-GB" dirty="0"/>
              <a:t>Overview</a:t>
            </a:r>
          </a:p>
        </p:txBody>
      </p:sp>
    </p:spTree>
    <p:extLst>
      <p:ext uri="{BB962C8B-B14F-4D97-AF65-F5344CB8AC3E}">
        <p14:creationId xmlns:p14="http://schemas.microsoft.com/office/powerpoint/2010/main" val="1502112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GB" dirty="0"/>
              <a:t>How it works</a:t>
            </a:r>
          </a:p>
        </p:txBody>
      </p:sp>
      <p:sp>
        <p:nvSpPr>
          <p:cNvPr id="4" name="Text Placeholder 3"/>
          <p:cNvSpPr>
            <a:spLocks noGrp="1"/>
          </p:cNvSpPr>
          <p:nvPr>
            <p:ph type="body" sz="quarter" idx="17"/>
          </p:nvPr>
        </p:nvSpPr>
        <p:spPr/>
        <p:txBody>
          <a:bodyPr/>
          <a:lstStyle/>
          <a:p>
            <a:r>
              <a:rPr lang="en-GB" dirty="0" smtClean="0"/>
              <a:t>02</a:t>
            </a:r>
            <a:endParaRPr lang="en-GB" dirty="0"/>
          </a:p>
        </p:txBody>
      </p:sp>
    </p:spTree>
    <p:extLst>
      <p:ext uri="{BB962C8B-B14F-4D97-AF65-F5344CB8AC3E}">
        <p14:creationId xmlns:p14="http://schemas.microsoft.com/office/powerpoint/2010/main" val="1661047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RR">
  <a:themeElements>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fontScheme name="Custom 1">
      <a:majorFont>
        <a:latin typeface="RR Pioneer Bold"/>
        <a:ea typeface=""/>
        <a:cs typeface=""/>
      </a:majorFont>
      <a:minorFont>
        <a:latin typeface="RR Pione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olls Royce Blue">
      <a:srgbClr val="10069F"/>
    </a:custClr>
    <a:custClr name="Cobalt Blue">
      <a:srgbClr val="006DFF"/>
    </a:custClr>
    <a:custClr name="Light Cobalt Blue">
      <a:srgbClr val="4F98FF"/>
    </a:custClr>
    <a:custClr name="Grey 1">
      <a:srgbClr val="EFEFF4"/>
    </a:custClr>
    <a:custClr name="Grey 2">
      <a:srgbClr val="C8C7CC"/>
    </a:custClr>
    <a:custClr name="Grey 3">
      <a:srgbClr val="8A8A8F"/>
    </a:custClr>
    <a:custClr name="Grey 4">
      <a:srgbClr val="666666"/>
    </a:custClr>
    <a:custClr name="Dark Green">
      <a:srgbClr val="034F00"/>
    </a:custClr>
    <a:custClr name="Green">
      <a:srgbClr val="819C00"/>
    </a:custClr>
    <a:custClr name="Light Green">
      <a:srgbClr val="C4DB3E"/>
    </a:custClr>
    <a:custClr name="Extra Light Green">
      <a:srgbClr val="E5F08D"/>
    </a:custClr>
    <a:custClr name="Dark Orange">
      <a:srgbClr val="9F0000"/>
    </a:custClr>
    <a:custClr name="Orange">
      <a:srgbClr val="D83F11"/>
    </a:custClr>
    <a:custClr name="Light Orange">
      <a:srgbClr val="FF7140"/>
    </a:custClr>
    <a:custClr name="Extra Light Orange">
      <a:srgbClr val="FFB69A"/>
    </a:custClr>
    <a:custClr name="Dark Turquoise">
      <a:srgbClr val="004A50"/>
    </a:custClr>
    <a:custClr name="Turquoise">
      <a:srgbClr val="007588"/>
    </a:custClr>
    <a:custClr name="Light Turquoise">
      <a:srgbClr val="00BFBD"/>
    </a:custClr>
    <a:custClr name="Extra Light Turquoise">
      <a:srgbClr val="8BE8DF"/>
    </a:custClr>
    <a:custClr name="Dark Magenta">
      <a:srgbClr val="880E4F"/>
    </a:custClr>
    <a:custClr name="Magenta">
      <a:srgbClr val="E21D60"/>
    </a:custClr>
    <a:custClr name="Light Magenta">
      <a:srgbClr val="FA4692"/>
    </a:custClr>
    <a:custClr name="Extra Light Magenta">
      <a:srgbClr val="FDA7C7"/>
    </a:custClr>
    <a:custClr name="Dark Violet">
      <a:srgbClr val="58009C"/>
    </a:custClr>
    <a:custClr name="Violet">
      <a:srgbClr val="8C2ACE"/>
    </a:custClr>
    <a:custClr name="Light Violet">
      <a:srgbClr val="C15EFF"/>
    </a:custClr>
    <a:custClr name="Extra Light Violet">
      <a:srgbClr val="E2AC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ppt/theme/themeOverride2.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ppt/theme/themeOverride3.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ppt/theme/themeOverride4.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174D2A1BDF3B4594AA1C7D7398B37B" ma:contentTypeVersion="18" ma:contentTypeDescription="Create a new document." ma:contentTypeScope="" ma:versionID="89d5c0be2448c7aaa5048403247222f5">
  <xsd:schema xmlns:xsd="http://www.w3.org/2001/XMLSchema" xmlns:xs="http://www.w3.org/2001/XMLSchema" xmlns:p="http://schemas.microsoft.com/office/2006/metadata/properties" xmlns:ns2="11c8c642-193b-48c7-9edc-20b3d2187c43" xmlns:ns3="fe5800ef-4353-456f-9b4d-dfdd46ee8ccc" targetNamespace="http://schemas.microsoft.com/office/2006/metadata/properties" ma:root="true" ma:fieldsID="57730343a11763cb3dc3ed1f5653da1e" ns2:_="" ns3:_="">
    <xsd:import namespace="11c8c642-193b-48c7-9edc-20b3d2187c43"/>
    <xsd:import namespace="fe5800ef-4353-456f-9b4d-dfdd46ee8ccc"/>
    <xsd:element name="properties">
      <xsd:complexType>
        <xsd:sequence>
          <xsd:element name="documentManagement">
            <xsd:complexType>
              <xsd:all>
                <xsd:element ref="ns2:Module_x002f_Sub-product" minOccurs="0"/>
                <xsd:element ref="ns2:Document_x0020_level" minOccurs="0"/>
                <xsd:element ref="ns3:AQD_x0020_Version" minOccurs="0"/>
                <xsd:element ref="ns2:Document_x0020_Type" minOccurs="0"/>
                <xsd:element ref="ns2:Applies_x0020_to" minOccurs="0"/>
                <xsd:element ref="ns3:Created_x0020_for_x0020_version" minOccurs="0"/>
                <xsd:element ref="ns3:Archived" minOccurs="0"/>
                <xsd:element ref="ns3:Document_x0020_ID"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c8c642-193b-48c7-9edc-20b3d2187c43" elementFormDefault="qualified">
    <xsd:import namespace="http://schemas.microsoft.com/office/2006/documentManagement/types"/>
    <xsd:import namespace="http://schemas.microsoft.com/office/infopath/2007/PartnerControls"/>
    <xsd:element name="Module_x002f_Sub-product" ma:index="2" nillable="true" ma:displayName="Product/Module" ma:internalName="Module_x002F_Sub_x002d_product">
      <xsd:complexType>
        <xsd:complexContent>
          <xsd:extension base="dms:MultiChoice">
            <xsd:sequence>
              <xsd:element name="Value" maxOccurs="unbounded" minOccurs="0" nillable="true">
                <xsd:simpleType>
                  <xsd:restriction base="dms:Choice">
                    <xsd:enumeration value="Administration"/>
                    <xsd:enumeration value="API"/>
                    <xsd:enumeration value="App - Mobile eReports"/>
                    <xsd:enumeration value="App - Mobile Checklists"/>
                    <xsd:enumeration value="Analysis"/>
                    <xsd:enumeration value="ASAP"/>
                    <xsd:enumeration value="Audit"/>
                    <xsd:enumeration value="Compliance"/>
                    <xsd:enumeration value="Connect"/>
                    <xsd:enumeration value="Email Alerts"/>
                    <xsd:enumeration value="Exporter"/>
                    <xsd:enumeration value="FCA"/>
                    <xsd:enumeration value="Interface - Aerobytes"/>
                    <xsd:enumeration value="Interface - FDM"/>
                    <xsd:enumeration value="RARS"/>
                    <xsd:enumeration value="Risk"/>
                    <xsd:enumeration value="Safety"/>
                    <xsd:enumeration value="Scheduled Services"/>
                  </xsd:restriction>
                </xsd:simpleType>
              </xsd:element>
            </xsd:sequence>
          </xsd:extension>
        </xsd:complexContent>
      </xsd:complexType>
    </xsd:element>
    <xsd:element name="Document_x0020_level" ma:index="3" nillable="true" ma:displayName="Document Level" ma:format="Dropdown" ma:internalName="Document_x0020_level0">
      <xsd:simpleType>
        <xsd:restriction base="dms:Choice">
          <xsd:enumeration value="End-user"/>
          <xsd:enumeration value="Sales/Support"/>
          <xsd:enumeration value="Release Documentation"/>
          <xsd:enumeration value="Technical"/>
          <xsd:enumeration value="Training Material"/>
        </xsd:restriction>
      </xsd:simpleType>
    </xsd:element>
    <xsd:element name="Document_x0020_Type" ma:index="11" nillable="true" ma:displayName="Document Type" ma:format="Dropdown" ma:internalName="Document_x0020_Type0">
      <xsd:simpleType>
        <xsd:restriction base="dms:Choice">
          <xsd:enumeration value="Certificate"/>
          <xsd:enumeration value="Document Register"/>
          <xsd:enumeration value="Entity Relationship Diagram"/>
          <xsd:enumeration value="Handbook"/>
          <xsd:enumeration value="Installation/Configuration"/>
          <xsd:enumeration value="Installation Instructions"/>
          <xsd:enumeration value="Major Release Document"/>
          <xsd:enumeration value="Newsletter"/>
          <xsd:enumeration value="Overview"/>
          <xsd:enumeration value="PowerPoint"/>
          <xsd:enumeration value="Quick Reference Card"/>
          <xsd:enumeration value="Release Notes"/>
          <xsd:enumeration value="Software/Hardware Requirements"/>
          <xsd:enumeration value="Technical Overview"/>
          <xsd:enumeration value="Template"/>
          <xsd:enumeration value="Training"/>
          <xsd:enumeration value="User Manual"/>
        </xsd:restriction>
      </xsd:simpleType>
    </xsd:element>
    <xsd:element name="Applies_x0020_to" ma:index="12" nillable="true" ma:displayName="Applies to" ma:internalName="Applies_x0020_to">
      <xsd:complexType>
        <xsd:complexContent>
          <xsd:extension base="dms:MultiChoice">
            <xsd:sequence>
              <xsd:element name="Value" maxOccurs="unbounded" minOccurs="0" nillable="true">
                <xsd:simpleType>
                  <xsd:restriction base="dms:Choice">
                    <xsd:enumeration value="6.0.8"/>
                    <xsd:enumeration value="6.1.1"/>
                    <xsd:enumeration value="6.1.2"/>
                    <xsd:enumeration value="7.0"/>
                    <xsd:enumeration value="7.1"/>
                    <xsd:enumeration value="7.1.0.1"/>
                    <xsd:enumeration value="7.1.1"/>
                    <xsd:enumeration value="7.2.1"/>
                    <xsd:enumeration value="7.2.1.1-7.2.1.6"/>
                    <xsd:enumeration value="7.3"/>
                    <xsd:enumeration value="7.3.0.1-7.3.0.5"/>
                    <xsd:enumeration value="7.3.1"/>
                    <xsd:enumeration value="7.3.1.4-7.3.1.10"/>
                    <xsd:enumeration value="7.4"/>
                    <xsd:enumeration value="7.4.0.1-7.4.0.5"/>
                    <xsd:enumeration value="7.4.1"/>
                    <xsd:enumeration value="7.4.1.1"/>
                    <xsd:enumeration value="7.4.3"/>
                    <xsd:enumeration value="7.4.3.1-7.4.3.7"/>
                    <xsd:enumeration value="7.4.3.8"/>
                    <xsd:enumeration value="7.4.3.9"/>
                    <xsd:enumeration value="7.4.3.10-7.4.3.11"/>
                    <xsd:enumeration value="7.4.3.12"/>
                    <xsd:enumeration value="7.4.3.13"/>
                    <xsd:enumeration value="8.0"/>
                    <xsd:enumeration value="8.0.1"/>
                    <xsd:enumeration value="8.0.1.1"/>
                    <xsd:enumeration value="8.0.1.2"/>
                    <xsd:enumeration value="8.0.2"/>
                    <xsd:enumeration value="8.0.3"/>
                    <xsd:enumeration value="8.0.3.1"/>
                    <xsd:enumeration value="8.0.3.2"/>
                    <xsd:enumeration value="8.0.3.3"/>
                    <xsd:enumeration value="8.0.3.4"/>
                    <xsd:enumeration value="8.1"/>
                    <xsd:enumeration value="8.1.0.1"/>
                    <xsd:enumeration value="8.1.0.2"/>
                    <xsd:enumeration value="8.1.0.3"/>
                    <xsd:enumeration value="8.1.0.4"/>
                    <xsd:enumeration value="8.1.0.5"/>
                    <xsd:enumeration value="8.1.1"/>
                    <xsd:enumeration value="8.1.1.1"/>
                    <xsd:enumeration value="8.1.1.2"/>
                    <xsd:enumeration value="8.1.1.3"/>
                    <xsd:enumeration value="8.1.1.4"/>
                    <xsd:enumeration value="8.1.1.5"/>
                    <xsd:enumeration value="8.1.1.6"/>
                    <xsd:enumeration value="8.1.1.7"/>
                    <xsd:enumeration value="8.1.2"/>
                    <xsd:enumeration value="8.1.2.1"/>
                    <xsd:enumeration value="8.1.2.2"/>
                    <xsd:enumeration value="v2017.2"/>
                    <xsd:enumeration value="v2018.1"/>
                    <xsd:enumeration value="v2018.2"/>
                    <xsd:enumeration value="v2019.1"/>
                    <xsd:enumeration value="v2020.1"/>
                    <xsd:enumeration value="MER 3.0"/>
                    <xsd:enumeration value="MCL 1.2"/>
                  </xsd:restriction>
                </xsd:simpleType>
              </xsd:element>
            </xsd:sequence>
          </xsd:extension>
        </xsd:complexContent>
      </xsd:complex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e5800ef-4353-456f-9b4d-dfdd46ee8ccc" elementFormDefault="qualified">
    <xsd:import namespace="http://schemas.microsoft.com/office/2006/documentManagement/types"/>
    <xsd:import namespace="http://schemas.microsoft.com/office/infopath/2007/PartnerControls"/>
    <xsd:element name="AQD_x0020_Version" ma:index="4" nillable="true" ma:displayName="Product Version" ma:decimals="2" ma:internalName="AQD_x0020_Version" ma:percentage="FALSE">
      <xsd:simpleType>
        <xsd:restriction base="dms:Number"/>
      </xsd:simpleType>
    </xsd:element>
    <xsd:element name="Created_x0020_for_x0020_version" ma:index="13" nillable="true" ma:displayName="Created for version" ma:format="Dropdown" ma:internalName="Created_x0020_for_x0020_version">
      <xsd:simpleType>
        <xsd:restriction base="dms:Choice">
          <xsd:enumeration value="1.0"/>
          <xsd:enumeration value="1.1"/>
          <xsd:enumeration value="2.0"/>
          <xsd:enumeration value="2.2"/>
          <xsd:enumeration value="2.2.4"/>
          <xsd:enumeration value="2.3"/>
          <xsd:enumeration value="2.3.1"/>
          <xsd:enumeration value="2.4"/>
          <xsd:enumeration value="6.0.8"/>
          <xsd:enumeration value="6.1.1"/>
          <xsd:enumeration value="6.1.2a"/>
          <xsd:enumeration value="6.1.2b"/>
          <xsd:enumeration value="7.0"/>
          <xsd:enumeration value="7.1"/>
          <xsd:enumeration value="7.1.0.1"/>
          <xsd:enumeration value="7.1.1"/>
          <xsd:enumeration value="7.2.1"/>
          <xsd:enumeration value="7.2.1.6"/>
          <xsd:enumeration value="7.3"/>
          <xsd:enumeration value="7.3.0.1"/>
          <xsd:enumeration value="7.3.0.2"/>
          <xsd:enumeration value="7.3.0.5"/>
          <xsd:enumeration value="7.3.1"/>
          <xsd:enumeration value="7.3.1.10"/>
          <xsd:enumeration value="7.4"/>
          <xsd:enumeration value="7.4.0.5"/>
          <xsd:enumeration value="7.4.1"/>
          <xsd:enumeration value="7.4.1.1"/>
          <xsd:enumeration value="7.4.3"/>
          <xsd:enumeration value="7.4.3.8"/>
          <xsd:enumeration value="7.4.3.9"/>
          <xsd:enumeration value="7.4.3.10"/>
          <xsd:enumeration value="7.4.3.12"/>
          <xsd:enumeration value="7.4.3.13"/>
          <xsd:enumeration value="8.0/8.01"/>
          <xsd:enumeration value="8.0.1.1"/>
          <xsd:enumeration value="8.0.1.2"/>
          <xsd:enumeration value="8.0.2"/>
          <xsd:enumeration value="8.0.3"/>
          <xsd:enumeration value="8.0.3.1"/>
          <xsd:enumeration value="8.0.3.2"/>
          <xsd:enumeration value="8.0.3.3"/>
          <xsd:enumeration value="8.0.3.4"/>
          <xsd:enumeration value="8.1"/>
          <xsd:enumeration value="8.1.0.1"/>
          <xsd:enumeration value="8.1.0.2"/>
          <xsd:enumeration value="8.1.0.3"/>
          <xsd:enumeration value="8.1.0.4"/>
          <xsd:enumeration value="8.1.0.5"/>
          <xsd:enumeration value="8.1.1"/>
          <xsd:enumeration value="8.1.1.1"/>
          <xsd:enumeration value="8.1.1.2"/>
          <xsd:enumeration value="8.1.1.3"/>
          <xsd:enumeration value="8.1.1.4"/>
          <xsd:enumeration value="8.1.1.5"/>
          <xsd:enumeration value="8.1.1.6"/>
          <xsd:enumeration value="8.1.2"/>
          <xsd:enumeration value="8.1.2.1"/>
          <xsd:enumeration value="8.1.2.2"/>
          <xsd:enumeration value="v2017.2"/>
          <xsd:enumeration value="v2018.1"/>
          <xsd:enumeration value="v2018.2"/>
          <xsd:enumeration value="v2019.1"/>
          <xsd:enumeration value="v2020.1"/>
        </xsd:restriction>
      </xsd:simpleType>
    </xsd:element>
    <xsd:element name="Archived" ma:index="14" nillable="true" ma:displayName="Archived" ma:default="0" ma:internalName="Archived">
      <xsd:simpleType>
        <xsd:restriction base="dms:Boolean"/>
      </xsd:simpleType>
    </xsd:element>
    <xsd:element name="Document_x0020_ID" ma:index="15" nillable="true" ma:displayName="Document ID" ma:internalName="Document_x0020_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odule_x002f_Sub-product xmlns="11c8c642-193b-48c7-9edc-20b3d2187c43">
      <Value>App - Mobile eReports</Value>
      <Value>Connect</Value>
    </Module_x002f_Sub-product>
    <Document_x0020_Type xmlns="11c8c642-193b-48c7-9edc-20b3d2187c43">Overview</Document_x0020_Type>
    <Document_x0020_level xmlns="11c8c642-193b-48c7-9edc-20b3d2187c43">Release Documentation</Document_x0020_level>
    <Applies_x0020_to xmlns="11c8c642-193b-48c7-9edc-20b3d2187c43">
      <Value>MER 3.0</Value>
    </Applies_x0020_to>
    <_dlc_DocId xmlns="11c8c642-193b-48c7-9edc-20b3d2187c43">RRNZ-444651888-912</_dlc_DocId>
    <_dlc_DocIdUrl xmlns="11c8c642-193b-48c7-9edc-20b3d2187c43">
      <Url>http://vm-ssgsps10.ssg.local/_layouts/DocIdRedir.aspx?ID=RRNZ-444651888-912</Url>
      <Description>RRNZ-444651888-912</Description>
    </_dlc_DocIdUrl>
    <Created_x0020_for_x0020_version xmlns="fe5800ef-4353-456f-9b4d-dfdd46ee8ccc" xsi:nil="true"/>
    <Archived xmlns="fe5800ef-4353-456f-9b4d-dfdd46ee8ccc">false</Archived>
    <Document_x0020_ID xmlns="fe5800ef-4353-456f-9b4d-dfdd46ee8ccc">RRNZ-1395612623-442</Document_x0020_ID>
    <AQD_x0020_Version xmlns="fe5800ef-4353-456f-9b4d-dfdd46ee8ccc">3</AQD_x0020_Version>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6101BD-BE7B-48E9-8528-B350FF4AA4F5}"/>
</file>

<file path=customXml/itemProps2.xml><?xml version="1.0" encoding="utf-8"?>
<ds:datastoreItem xmlns:ds="http://schemas.openxmlformats.org/officeDocument/2006/customXml" ds:itemID="{996D1FCA-8505-4506-B509-7A27886F3C79}"/>
</file>

<file path=customXml/itemProps3.xml><?xml version="1.0" encoding="utf-8"?>
<ds:datastoreItem xmlns:ds="http://schemas.openxmlformats.org/officeDocument/2006/customXml" ds:itemID="{A2F57152-600C-40B7-9B73-CF2A78D1E553}"/>
</file>

<file path=customXml/itemProps4.xml><?xml version="1.0" encoding="utf-8"?>
<ds:datastoreItem xmlns:ds="http://schemas.openxmlformats.org/officeDocument/2006/customXml" ds:itemID="{1523D8F9-F1A2-4985-87F6-B9A79BF32894}"/>
</file>

<file path=docProps/app.xml><?xml version="1.0" encoding="utf-8"?>
<Properties xmlns="http://schemas.openxmlformats.org/officeDocument/2006/extended-properties" xmlns:vt="http://schemas.openxmlformats.org/officeDocument/2006/docPropsVTypes">
  <Template/>
  <TotalTime>7694</TotalTime>
  <Words>1984</Words>
  <Application>Microsoft Office PowerPoint</Application>
  <PresentationFormat>On-screen Show (16:9)</PresentationFormat>
  <Paragraphs>208</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Webdings</vt:lpstr>
      <vt:lpstr>Calibri</vt:lpstr>
      <vt:lpstr>RR Pioneer Bold</vt:lpstr>
      <vt:lpstr>Times New Roman</vt:lpstr>
      <vt:lpstr>Wingdings</vt:lpstr>
      <vt:lpstr>RR Pioneer Light Condensed</vt:lpstr>
      <vt:lpstr>Arial</vt:lpstr>
      <vt:lpstr>RR Pioneer UltraLight Condensed</vt:lpstr>
      <vt:lpstr>RR Pioneer</vt:lpstr>
      <vt:lpstr>RR</vt:lpstr>
      <vt:lpstr>PowerPoint Presentation</vt:lpstr>
      <vt:lpstr>PowerPoint Presentation</vt:lpstr>
      <vt:lpstr>PowerPoint Presentation</vt:lpstr>
      <vt:lpstr>PowerPoint Presentation</vt:lpstr>
      <vt:lpstr>Multiple users</vt:lpstr>
      <vt:lpstr>Mobile eReports v3</vt:lpstr>
      <vt:lpstr>Prerequisites</vt:lpstr>
      <vt:lpstr>Changes in Mobile eReports v3</vt:lpstr>
      <vt:lpstr>PowerPoint Presentation</vt:lpstr>
      <vt:lpstr>Reference data</vt:lpstr>
      <vt:lpstr>Local data</vt:lpstr>
      <vt:lpstr>Synchronise data</vt:lpstr>
      <vt:lpstr>PowerPoint Presentation</vt:lpstr>
      <vt:lpstr>1. Log in</vt:lpstr>
      <vt:lpstr>1. Log in – The Home screen</vt:lpstr>
      <vt:lpstr>2. New eReport</vt:lpstr>
      <vt:lpstr>3. Filling in the eReport   - Fields</vt:lpstr>
      <vt:lpstr>3. Filling in the eReport  – Labels and Tooltips</vt:lpstr>
      <vt:lpstr>3. Filling in the eReport  - Selecting from a List</vt:lpstr>
      <vt:lpstr>3. Filling in the eReport  - Move to the next tab</vt:lpstr>
      <vt:lpstr>4. Save as Draft</vt:lpstr>
      <vt:lpstr>4. Save as Draft  - The Drafts list</vt:lpstr>
      <vt:lpstr>5. Add Attachments</vt:lpstr>
      <vt:lpstr>6. Send eReport</vt:lpstr>
      <vt:lpstr>6. Send eReport  – The Outbox</vt:lpstr>
      <vt:lpstr>6. Send eReport  – The Sent list</vt:lpstr>
      <vt:lpstr>7. View Feedback</vt:lpstr>
      <vt:lpstr>User Settings</vt:lpstr>
      <vt:lpstr>System Settings</vt:lpstr>
      <vt:lpstr>Get Help</vt:lpstr>
      <vt:lpstr>PowerPoint Presentation</vt:lpstr>
    </vt:vector>
  </TitlesOfParts>
  <Manager>brand@Rolls-Royce.com</Manager>
  <Company>Rolls-Royce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eReports v3.0 Overview</dc:title>
  <dc:creator>brand@Rolls-Royce.com</dc:creator>
  <cp:keywords>RR Templates</cp:keywords>
  <dc:description/>
  <cp:lastModifiedBy>Margaret Gascoine</cp:lastModifiedBy>
  <cp:revision>476</cp:revision>
  <cp:lastPrinted>2018-03-12T16:22:50Z</cp:lastPrinted>
  <dcterms:created xsi:type="dcterms:W3CDTF">2018-01-29T10:34:59Z</dcterms:created>
  <dcterms:modified xsi:type="dcterms:W3CDTF">2019-12-10T01:08:24Z</dcterms:modified>
  <cp:category>Template</cp:category>
  <cp:contentStatus>Font Embedded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0x01010073174D2A1BDF3B4594AA1C7D7398B37B</vt:lpwstr>
  </property>
  <property fmtid="{D5CDD505-2E9C-101B-9397-08002B2CF9AE}" pid="3" name="_dlc_DocIdItemGuid">
    <vt:lpwstr>bf2b67e0-e9e9-4963-81e9-c2a951099ac9</vt:lpwstr>
  </property>
</Properties>
</file>